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18.xml" ContentType="application/vnd.openxmlformats-officedocument.presentationml.slideMaster+xml"/>
  <Override PartName="/ppt/slideMasters/slideMaster6.xml" ContentType="application/vnd.openxmlformats-officedocument.presentationml.slideMaster+xml"/>
  <Override PartName="/ppt/slideMasters/slideMaster17.xml" ContentType="application/vnd.openxmlformats-officedocument.presentationml.slideMaster+xml"/>
  <Override PartName="/ppt/slideMasters/slideMaster5.xml" ContentType="application/vnd.openxmlformats-officedocument.presentationml.slideMaster+xml"/>
  <Override PartName="/ppt/slideMasters/slideMaster16.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1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9.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_rels/presentation.xml.rels" ContentType="application/vnd.openxmlformats-package.relationships+xml"/>
  <Override PartName="/ppt/media/image29.png" ContentType="image/png"/>
  <Override PartName="/ppt/media/image16.svg" ContentType="image/svg"/>
  <Override PartName="/ppt/media/image27.png" ContentType="image/png"/>
  <Override PartName="/ppt/media/image25.png" ContentType="image/png"/>
  <Override PartName="/ppt/media/image23.png" ContentType="image/png"/>
  <Override PartName="/ppt/media/image22.png" ContentType="image/png"/>
  <Override PartName="/ppt/media/image21.png" ContentType="image/png"/>
  <Override PartName="/ppt/media/image19.png" ContentType="image/png"/>
  <Override PartName="/ppt/media/image18.svg" ContentType="image/svg"/>
  <Override PartName="/ppt/media/image14.png" ContentType="image/png"/>
  <Override PartName="/ppt/media/image5.png" ContentType="image/png"/>
  <Override PartName="/ppt/media/image24.svg" ContentType="image/svg"/>
  <Override PartName="/ppt/media/image37.png" ContentType="image/png"/>
  <Override PartName="/ppt/media/image26.svg" ContentType="image/svg"/>
  <Override PartName="/ppt/media/image7.png" ContentType="image/png"/>
  <Override PartName="/ppt/media/image39.png" ContentType="image/png"/>
  <Override PartName="/ppt/media/image15.png" ContentType="image/png"/>
  <Override PartName="/ppt/media/image6.png" ContentType="image/png"/>
  <Override PartName="/ppt/media/image38.png" ContentType="image/png"/>
  <Override PartName="/ppt/media/image13.png" ContentType="image/png"/>
  <Override PartName="/ppt/media/image36.png" ContentType="image/png"/>
  <Override PartName="/ppt/media/image4.png" ContentType="image/png"/>
  <Override PartName="/ppt/media/image40.png" ContentType="image/png"/>
  <Override PartName="/ppt/media/image41.png" ContentType="image/png"/>
  <Override PartName="/ppt/media/image30.png" ContentType="image/png"/>
  <Override PartName="/ppt/media/image42.png" ContentType="image/png"/>
  <Override PartName="/ppt/media/image31.png" ContentType="image/png"/>
  <Override PartName="/ppt/media/image43.png" ContentType="image/png"/>
  <Override PartName="/ppt/media/image32.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20.png" ContentType="image/png"/>
  <Override PartName="/ppt/media/image12.png" ContentType="image/png"/>
  <Override PartName="/ppt/media/image10.png" ContentType="image/png"/>
  <Override PartName="/ppt/media/image47.png" ContentType="image/png"/>
  <Override PartName="/ppt/media/image3.png" ContentType="image/png"/>
  <Override PartName="/ppt/media/image35.png" ContentType="image/png"/>
  <Override PartName="/ppt/media/image8.png" ContentType="image/png"/>
  <Override PartName="/ppt/media/image17.png" ContentType="image/png"/>
  <Override PartName="/ppt/media/image9.png" ContentType="image/png"/>
  <Override PartName="/ppt/media/image28.svg" ContentType="image/svg"/>
  <Override PartName="/ppt/media/image2.png" ContentType="image/png"/>
  <Override PartName="/ppt/media/image34.png" ContentType="image/png"/>
  <Override PartName="/ppt/media/image1.png" ContentType="image/png"/>
  <Override PartName="/ppt/media/image3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18.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xml.rels" ContentType="application/vnd.openxmlformats-package.relationships+xml"/>
  <Override PartName="/ppt/notesSlides/_rels/notesSlide16.xml.rels" ContentType="application/vnd.openxmlformats-package.relationships+xml"/>
  <Override PartName="/ppt/notesSlides/_rels/notesSlide9.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21.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notesMaster" Target="notesMasters/notesMaster1.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9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96"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97"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98"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9"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34D1DFB2-96D2-40E8-9392-369B94726AD8}"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685800" y="1143000"/>
            <a:ext cx="5484240" cy="3084120"/>
          </a:xfrm>
          <a:prstGeom prst="rect">
            <a:avLst/>
          </a:prstGeom>
          <a:ln w="0">
            <a:noFill/>
          </a:ln>
        </p:spPr>
      </p:sp>
      <p:sp>
        <p:nvSpPr>
          <p:cNvPr id="31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14" name="PlaceHolder 3"/>
          <p:cNvSpPr>
            <a:spLocks noGrp="1"/>
          </p:cNvSpPr>
          <p:nvPr>
            <p:ph type="sldNum" idx="4"/>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8938A392-C103-42B7-B77F-9E417766D709}" type="slidenum">
              <a:rPr b="0" lang="en-US" sz="1200" spc="-1" strike="noStrike">
                <a:solidFill>
                  <a:srgbClr val="000000"/>
                </a:solidFill>
                <a:latin typeface="Times New Roman"/>
                <a:ea typeface="+mn-ea"/>
              </a:rPr>
              <a:t>3</a:t>
            </a:fld>
            <a:endParaRPr b="0" lang="en-U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685800" y="1143000"/>
            <a:ext cx="5484240" cy="3084120"/>
          </a:xfrm>
          <a:prstGeom prst="rect">
            <a:avLst/>
          </a:prstGeom>
          <a:ln w="0">
            <a:noFill/>
          </a:ln>
        </p:spPr>
      </p:sp>
      <p:sp>
        <p:nvSpPr>
          <p:cNvPr id="33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35" name="PlaceHolder 3"/>
          <p:cNvSpPr>
            <a:spLocks noGrp="1"/>
          </p:cNvSpPr>
          <p:nvPr>
            <p:ph type="sldNum" idx="11"/>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48EE6698-EF0D-4FC1-850D-8109D691B7B1}"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685800" y="1143000"/>
            <a:ext cx="5484600" cy="3084480"/>
          </a:xfrm>
          <a:prstGeom prst="rect">
            <a:avLst/>
          </a:prstGeom>
          <a:ln w="0">
            <a:noFill/>
          </a:ln>
        </p:spPr>
      </p:sp>
      <p:sp>
        <p:nvSpPr>
          <p:cNvPr id="33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38" name="PlaceHolder 3"/>
          <p:cNvSpPr>
            <a:spLocks noGrp="1"/>
          </p:cNvSpPr>
          <p:nvPr>
            <p:ph type="sldNum" idx="12"/>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3A9DF90F-9615-4459-AA70-0BE1E562273C}"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685800" y="1143000"/>
            <a:ext cx="5484600" cy="3084480"/>
          </a:xfrm>
          <a:prstGeom prst="rect">
            <a:avLst/>
          </a:prstGeom>
          <a:ln w="0">
            <a:noFill/>
          </a:ln>
        </p:spPr>
      </p:sp>
      <p:sp>
        <p:nvSpPr>
          <p:cNvPr id="34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41" name="PlaceHolder 3"/>
          <p:cNvSpPr>
            <a:spLocks noGrp="1"/>
          </p:cNvSpPr>
          <p:nvPr>
            <p:ph type="sldNum" idx="13"/>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1BBC10BE-DB03-47BC-8A0F-F9000F323423}"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685800" y="1143000"/>
            <a:ext cx="5484600" cy="3084480"/>
          </a:xfrm>
          <a:prstGeom prst="rect">
            <a:avLst/>
          </a:prstGeom>
          <a:ln w="0">
            <a:noFill/>
          </a:ln>
        </p:spPr>
      </p:sp>
      <p:sp>
        <p:nvSpPr>
          <p:cNvPr id="34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44" name="PlaceHolder 3"/>
          <p:cNvSpPr>
            <a:spLocks noGrp="1"/>
          </p:cNvSpPr>
          <p:nvPr>
            <p:ph type="sldNum" idx="14"/>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AFB3A51E-593C-47DD-AA17-E3581B14EDE8}"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685800" y="1143000"/>
            <a:ext cx="5484600" cy="3084480"/>
          </a:xfrm>
          <a:prstGeom prst="rect">
            <a:avLst/>
          </a:prstGeom>
          <a:ln w="0">
            <a:noFill/>
          </a:ln>
        </p:spPr>
      </p:sp>
      <p:sp>
        <p:nvSpPr>
          <p:cNvPr id="34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47" name="PlaceHolder 3"/>
          <p:cNvSpPr>
            <a:spLocks noGrp="1"/>
          </p:cNvSpPr>
          <p:nvPr>
            <p:ph type="sldNum" idx="15"/>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A605329B-FC59-4976-974A-74F82920DB31}"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685800" y="1143000"/>
            <a:ext cx="5484600" cy="3084480"/>
          </a:xfrm>
          <a:prstGeom prst="rect">
            <a:avLst/>
          </a:prstGeom>
          <a:ln w="0">
            <a:noFill/>
          </a:ln>
        </p:spPr>
      </p:sp>
      <p:sp>
        <p:nvSpPr>
          <p:cNvPr id="34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50" name="PlaceHolder 3"/>
          <p:cNvSpPr>
            <a:spLocks noGrp="1"/>
          </p:cNvSpPr>
          <p:nvPr>
            <p:ph type="sldNum" idx="16"/>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85DC7DEC-8711-4CCA-8E63-A13A74C1A4DE}"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685800" y="1143000"/>
            <a:ext cx="5484600" cy="3084480"/>
          </a:xfrm>
          <a:prstGeom prst="rect">
            <a:avLst/>
          </a:prstGeom>
          <a:ln w="0">
            <a:noFill/>
          </a:ln>
        </p:spPr>
      </p:sp>
      <p:sp>
        <p:nvSpPr>
          <p:cNvPr id="352"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53" name="PlaceHolder 3"/>
          <p:cNvSpPr>
            <a:spLocks noGrp="1"/>
          </p:cNvSpPr>
          <p:nvPr>
            <p:ph type="sldNum" idx="17"/>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E4103D3C-73C1-4963-990F-981AE21A96C8}"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685800" y="1143000"/>
            <a:ext cx="5484600" cy="3084480"/>
          </a:xfrm>
          <a:prstGeom prst="rect">
            <a:avLst/>
          </a:prstGeom>
          <a:ln w="0">
            <a:noFill/>
          </a:ln>
        </p:spPr>
      </p:sp>
      <p:sp>
        <p:nvSpPr>
          <p:cNvPr id="35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56" name="PlaceHolder 3"/>
          <p:cNvSpPr>
            <a:spLocks noGrp="1"/>
          </p:cNvSpPr>
          <p:nvPr>
            <p:ph type="sldNum" idx="18"/>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62C65DEE-0342-4AFF-954F-B36CB428BC89}"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685800" y="1143000"/>
            <a:ext cx="5484240" cy="3084120"/>
          </a:xfrm>
          <a:prstGeom prst="rect">
            <a:avLst/>
          </a:prstGeom>
          <a:ln w="0">
            <a:noFill/>
          </a:ln>
        </p:spPr>
      </p:sp>
      <p:sp>
        <p:nvSpPr>
          <p:cNvPr id="31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17" name="PlaceHolder 3"/>
          <p:cNvSpPr>
            <a:spLocks noGrp="1"/>
          </p:cNvSpPr>
          <p:nvPr>
            <p:ph type="sldNum" idx="5"/>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2F1B694D-B9F2-4A6A-B062-5C681F17FE5D}" type="slidenum">
              <a:rPr b="0" lang="en-US" sz="1200" spc="-1" strike="noStrike">
                <a:solidFill>
                  <a:srgbClr val="000000"/>
                </a:solidFill>
                <a:latin typeface="Times New Roman"/>
                <a:ea typeface="+mn-ea"/>
              </a:rPr>
              <a:t>3</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685800" y="1143000"/>
            <a:ext cx="5484240" cy="3084120"/>
          </a:xfrm>
          <a:prstGeom prst="rect">
            <a:avLst/>
          </a:prstGeom>
          <a:ln w="0">
            <a:noFill/>
          </a:ln>
        </p:spPr>
      </p:sp>
      <p:sp>
        <p:nvSpPr>
          <p:cNvPr id="31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20" name="PlaceHolder 3"/>
          <p:cNvSpPr>
            <a:spLocks noGrp="1"/>
          </p:cNvSpPr>
          <p:nvPr>
            <p:ph type="sldNum" idx="6"/>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CBBF041D-B8A6-4BA3-9E76-DFD7783B98EA}" type="slidenum">
              <a:rPr b="0" lang="en-US" sz="1200" spc="-1" strike="noStrike">
                <a:solidFill>
                  <a:srgbClr val="000000"/>
                </a:solidFill>
                <a:latin typeface="Times New Roman"/>
                <a:ea typeface="+mn-ea"/>
              </a:rPr>
              <a:t>3</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685800" y="1143000"/>
            <a:ext cx="5484240" cy="3084120"/>
          </a:xfrm>
          <a:prstGeom prst="rect">
            <a:avLst/>
          </a:prstGeom>
          <a:ln w="0">
            <a:noFill/>
          </a:ln>
        </p:spPr>
      </p:sp>
      <p:sp>
        <p:nvSpPr>
          <p:cNvPr id="322"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23" name="PlaceHolder 3"/>
          <p:cNvSpPr>
            <a:spLocks noGrp="1"/>
          </p:cNvSpPr>
          <p:nvPr>
            <p:ph type="sldNum" idx="7"/>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C1168E87-B676-47C8-8885-AEF6C78470AA}" type="slidenum">
              <a:rPr b="0" lang="en-US" sz="1200" spc="-1" strike="noStrike">
                <a:solidFill>
                  <a:srgbClr val="000000"/>
                </a:solidFill>
                <a:latin typeface="Times New Roman"/>
                <a:ea typeface="+mn-ea"/>
              </a:rPr>
              <a:t>3</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685800" y="1143000"/>
            <a:ext cx="5484240" cy="3084120"/>
          </a:xfrm>
          <a:prstGeom prst="rect">
            <a:avLst/>
          </a:prstGeom>
          <a:ln w="0">
            <a:noFill/>
          </a:ln>
        </p:spPr>
      </p:sp>
      <p:sp>
        <p:nvSpPr>
          <p:cNvPr id="32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26" name="PlaceHolder 3"/>
          <p:cNvSpPr>
            <a:spLocks noGrp="1"/>
          </p:cNvSpPr>
          <p:nvPr>
            <p:ph type="sldNum" idx="8"/>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A9A57898-A903-40CE-B050-76831CF60D82}" type="slidenum">
              <a:rPr b="0" lang="en-US" sz="1200" spc="-1" strike="noStrike">
                <a:solidFill>
                  <a:srgbClr val="000000"/>
                </a:solidFill>
                <a:latin typeface="Times New Roman"/>
                <a:ea typeface="+mn-ea"/>
              </a:rPr>
              <a:t>3</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685800" y="1143000"/>
            <a:ext cx="5484240" cy="3084120"/>
          </a:xfrm>
          <a:prstGeom prst="rect">
            <a:avLst/>
          </a:prstGeom>
          <a:ln w="0">
            <a:noFill/>
          </a:ln>
        </p:spPr>
      </p:sp>
      <p:sp>
        <p:nvSpPr>
          <p:cNvPr id="328"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29" name="PlaceHolder 3"/>
          <p:cNvSpPr>
            <a:spLocks noGrp="1"/>
          </p:cNvSpPr>
          <p:nvPr>
            <p:ph type="sldNum" idx="9"/>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EF1BABA7-1957-4C54-97B1-8123E6A5E30D}" type="slidenum">
              <a:rPr b="0" lang="en-US" sz="1200" spc="-1" strike="noStrike">
                <a:solidFill>
                  <a:srgbClr val="000000"/>
                </a:solidFill>
                <a:latin typeface="Times New Roman"/>
                <a:ea typeface="+mn-ea"/>
              </a:rPr>
              <a:t>3</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685800" y="1143000"/>
            <a:ext cx="5484240" cy="3084120"/>
          </a:xfrm>
          <a:prstGeom prst="rect">
            <a:avLst/>
          </a:prstGeom>
          <a:ln w="0">
            <a:noFill/>
          </a:ln>
        </p:spPr>
      </p:sp>
      <p:sp>
        <p:nvSpPr>
          <p:cNvPr id="331"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332" name="PlaceHolder 3"/>
          <p:cNvSpPr>
            <a:spLocks noGrp="1"/>
          </p:cNvSpPr>
          <p:nvPr>
            <p:ph type="sldNum" idx="10"/>
          </p:nvPr>
        </p:nvSpPr>
        <p:spPr>
          <a:xfrm>
            <a:off x="3884760" y="8685360"/>
            <a:ext cx="296964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4BC79234-1F8B-4F7C-B77A-8A5CC5876112}"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_">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
    <p:spTree>
      <p:nvGrpSpPr>
        <p:cNvPr id="1" name=""/>
        <p:cNvGrpSpPr/>
        <p:nvPr/>
      </p:nvGrpSpPr>
      <p:grpSpPr>
        <a:xfrm>
          <a:off x="0" y="0"/>
          <a:ext cx="0" cy="0"/>
          <a:chOff x="0" y="0"/>
          <a:chExt cx="0" cy="0"/>
        </a:xfrm>
      </p:grpSpPr>
      <p:sp>
        <p:nvSpPr>
          <p:cNvPr id="9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1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2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3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4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5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Slide 1 master">
    <p:spTree>
      <p:nvGrpSpPr>
        <p:cNvPr id="1" name=""/>
        <p:cNvGrpSpPr/>
        <p:nvPr/>
      </p:nvGrpSpPr>
      <p:grpSpPr>
        <a:xfrm>
          <a:off x="0" y="0"/>
          <a:ext cx="0" cy="0"/>
          <a:chOff x="0" y="0"/>
          <a:chExt cx="0" cy="0"/>
        </a:xfrm>
      </p:grpSpPr>
      <p:sp>
        <p:nvSpPr>
          <p:cNvPr id="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spTree>
      <p:nvGrpSpPr>
        <p:cNvPr id="1" name=""/>
        <p:cNvGrpSpPr/>
        <p:nvPr/>
      </p:nvGrpSpPr>
      <p:grpSpPr>
        <a:xfrm>
          <a:off x="0" y="0"/>
          <a:ext cx="0" cy="0"/>
          <a:chOff x="0" y="0"/>
          <a:chExt cx="0" cy="0"/>
        </a:xfrm>
      </p:grpSpPr>
      <p:sp>
        <p:nvSpPr>
          <p:cNvPr id="4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8"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0"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51"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5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5"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56"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0"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61"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6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5"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66"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0"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71"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7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5"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76"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7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80"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81"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Shape 0"/>
          <p:cNvSpPr/>
          <p:nvPr/>
        </p:nvSpPr>
        <p:spPr>
          <a:xfrm>
            <a:off x="0" y="0"/>
            <a:ext cx="14628600" cy="8227800"/>
          </a:xfrm>
          <a:prstGeom prst="rect">
            <a:avLst/>
          </a:prstGeom>
          <a:solidFill>
            <a:srgbClr val="111213"/>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5" name="Shape 1"/>
          <p:cNvSpPr/>
          <p:nvPr/>
        </p:nvSpPr>
        <p:spPr>
          <a:xfrm>
            <a:off x="0" y="0"/>
            <a:ext cx="14628600" cy="8227800"/>
          </a:xfrm>
          <a:prstGeom prst="rect">
            <a:avLst/>
          </a:prstGeom>
          <a:solidFill>
            <a:srgbClr val="2d3133"/>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pic>
        <p:nvPicPr>
          <p:cNvPr id="86" name="Image 0" descr="preencoded.png">
            <a:hlinkClick r:id="rId2"/>
          </p:cNvPr>
          <p:cNvPicPr/>
          <p:nvPr/>
        </p:nvPicPr>
        <p:blipFill>
          <a:blip r:embed="rId3"/>
          <a:stretch/>
        </p:blipFill>
        <p:spPr>
          <a:xfrm>
            <a:off x="12839040" y="7749720"/>
            <a:ext cx="1720800" cy="409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Shape 0"/>
          <p:cNvSpPr/>
          <p:nvPr/>
        </p:nvSpPr>
        <p:spPr>
          <a:xfrm>
            <a:off x="0" y="0"/>
            <a:ext cx="14628600" cy="8227800"/>
          </a:xfrm>
          <a:prstGeom prst="rect">
            <a:avLst/>
          </a:prstGeom>
          <a:solidFill>
            <a:srgbClr val="111213"/>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88" name="Shape 1"/>
          <p:cNvSpPr/>
          <p:nvPr/>
        </p:nvSpPr>
        <p:spPr>
          <a:xfrm>
            <a:off x="0" y="0"/>
            <a:ext cx="14628600" cy="8227800"/>
          </a:xfrm>
          <a:prstGeom prst="rect">
            <a:avLst/>
          </a:prstGeom>
          <a:solidFill>
            <a:srgbClr val="2d3133"/>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pic>
        <p:nvPicPr>
          <p:cNvPr id="89" name="Image 0" descr="preencoded.png">
            <a:hlinkClick r:id="rId2"/>
          </p:cNvPr>
          <p:cNvPicPr/>
          <p:nvPr/>
        </p:nvPicPr>
        <p:blipFill>
          <a:blip r:embed="rId3"/>
          <a:stretch/>
        </p:blipFill>
        <p:spPr>
          <a:xfrm>
            <a:off x="12839040" y="7749720"/>
            <a:ext cx="1720800" cy="409680"/>
          </a:xfrm>
          <a:prstGeom prst="rect">
            <a:avLst/>
          </a:prstGeom>
          <a:ln w="0">
            <a:noFill/>
          </a:ln>
        </p:spPr>
      </p:pic>
      <p:sp>
        <p:nvSpPr>
          <p:cNvPr id="90"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1"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7"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12"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17"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1"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2"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6"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7"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1"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32"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6"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37"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38"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 name="PlaceHolder 2"/>
          <p:cNvSpPr>
            <a:spLocks noGrp="1"/>
          </p:cNvSpPr>
          <p:nvPr>
            <p:ph type="body"/>
          </p:nvPr>
        </p:nvSpPr>
        <p:spPr>
          <a:xfrm>
            <a:off x="731520" y="1925640"/>
            <a:ext cx="13166640" cy="4772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Shape 0"/>
          <p:cNvSpPr/>
          <p:nvPr/>
        </p:nvSpPr>
        <p:spPr>
          <a:xfrm>
            <a:off x="0" y="0"/>
            <a:ext cx="14628240" cy="8227440"/>
          </a:xfrm>
          <a:prstGeom prst="rect">
            <a:avLst/>
          </a:prstGeom>
          <a:solidFill>
            <a:srgbClr val="11121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3" name="Shape 1"/>
          <p:cNvSpPr/>
          <p:nvPr/>
        </p:nvSpPr>
        <p:spPr>
          <a:xfrm>
            <a:off x="0" y="0"/>
            <a:ext cx="14628240" cy="8227440"/>
          </a:xfrm>
          <a:prstGeom prst="rect">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44" name="Image 0" descr="preencoded.png">
            <a:hlinkClick r:id="rId2"/>
          </p:cNvPr>
          <p:cNvPicPr/>
          <p:nvPr/>
        </p:nvPicPr>
        <p:blipFill>
          <a:blip r:embed="rId3"/>
          <a:stretch/>
        </p:blipFill>
        <p:spPr>
          <a:xfrm>
            <a:off x="12839040" y="7749720"/>
            <a:ext cx="1720440" cy="409320"/>
          </a:xfrm>
          <a:prstGeom prst="rect">
            <a:avLst/>
          </a:prstGeom>
          <a:ln w="0">
            <a:noFill/>
          </a:ln>
        </p:spPr>
      </p:pic>
      <p:sp>
        <p:nvSpPr>
          <p:cNvPr id="45" name="PlaceHolder 1"/>
          <p:cNvSpPr>
            <a:spLocks noGrp="1"/>
          </p:cNvSpPr>
          <p:nvPr>
            <p:ph type="title"/>
          </p:nvPr>
        </p:nvSpPr>
        <p:spPr>
          <a:xfrm>
            <a:off x="731520" y="328320"/>
            <a:ext cx="13166640" cy="13734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6"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9.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png"/><Relationship Id="rId6" Type="http://schemas.openxmlformats.org/officeDocument/2006/relationships/slideLayout" Target="../slideLayouts/slideLayout16.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6.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6.png"/><Relationship Id="rId3" Type="http://schemas.openxmlformats.org/officeDocument/2006/relationships/slideLayout" Target="../slideLayouts/slideLayout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7.png"/><Relationship Id="rId3" Type="http://schemas.openxmlformats.org/officeDocument/2006/relationships/slideLayout" Target="../slideLayouts/slideLayout4.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8.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8.png"/><Relationship Id="rId3" Type="http://schemas.openxmlformats.org/officeDocument/2006/relationships/slideLayout" Target="../slideLayouts/slideLayout5.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Relationship Id="rId3" Type="http://schemas.openxmlformats.org/officeDocument/2006/relationships/notesSlide" Target="../notesSlides/notesSlide21.xml"/>
</Relationships>
</file>

<file path=ppt/slides/_rels/slide3.xml.rels><?xml version="1.0" encoding="UTF-8"?>
<Relationships xmlns="http://schemas.openxmlformats.org/package/2006/relationships"><Relationship Id="rId1" Type="http://schemas.openxmlformats.org/officeDocument/2006/relationships/hyperlink" Target="https://ftp-trace.ncbi.nlm.nih.gov/giab/ftp/data/AshkenazimTrio/HG002_NA24385_son/NIST_HiSeq_HG002_Homogeneity-10953946/HG002_HiSeq300x_fastq/" TargetMode="External"/><Relationship Id="rId2" Type="http://schemas.openxmlformats.org/officeDocument/2006/relationships/hyperlink" Target="http://hgdownload.soe.ucsc.edu/goldenPath/hg38/bigZips/hg38.fa.gz" TargetMode="External"/><Relationship Id="rId3" Type="http://schemas.openxmlformats.org/officeDocument/2006/relationships/image" Target="../media/image3.png"/><Relationship Id="rId4" Type="http://schemas.openxmlformats.org/officeDocument/2006/relationships/slideLayout" Target="../slideLayouts/slideLayout18.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0.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slideLayout" Target="../slideLayouts/slideLayout1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slideLayout" Target="../slideLayouts/slideLayout12.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svg"/><Relationship Id="rId3" Type="http://schemas.openxmlformats.org/officeDocument/2006/relationships/image" Target="../media/image17.png"/><Relationship Id="rId4" Type="http://schemas.openxmlformats.org/officeDocument/2006/relationships/image" Target="../media/image18.sv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3.png"/><Relationship Id="rId8" Type="http://schemas.openxmlformats.org/officeDocument/2006/relationships/slideLayout" Target="../slideLayouts/slideLayout14.xml"/><Relationship Id="rId9"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image" Target="../media/image3.png"/><Relationship Id="rId10" Type="http://schemas.openxmlformats.org/officeDocument/2006/relationships/slideLayout" Target="../slideLayouts/slideLayout15.xml"/><Relationship Id="rId11"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 name="Image 0" descr="preencoded.png"/>
          <p:cNvPicPr/>
          <p:nvPr/>
        </p:nvPicPr>
        <p:blipFill>
          <a:blip r:embed="rId1"/>
          <a:stretch/>
        </p:blipFill>
        <p:spPr>
          <a:xfrm>
            <a:off x="0" y="0"/>
            <a:ext cx="5484240" cy="8227440"/>
          </a:xfrm>
          <a:prstGeom prst="rect">
            <a:avLst/>
          </a:prstGeom>
          <a:ln w="0">
            <a:noFill/>
          </a:ln>
        </p:spPr>
      </p:pic>
      <p:sp>
        <p:nvSpPr>
          <p:cNvPr id="101" name="Text 0"/>
          <p:cNvSpPr/>
          <p:nvPr/>
        </p:nvSpPr>
        <p:spPr>
          <a:xfrm>
            <a:off x="6280200" y="1245600"/>
            <a:ext cx="7554240" cy="2833200"/>
          </a:xfrm>
          <a:prstGeom prst="rect">
            <a:avLst/>
          </a:prstGeom>
          <a:noFill/>
          <a:ln w="0">
            <a:noFill/>
          </a:ln>
        </p:spPr>
        <p:style>
          <a:lnRef idx="0"/>
          <a:fillRef idx="0"/>
          <a:effectRef idx="0"/>
          <a:fontRef idx="minor"/>
        </p:style>
        <p:txBody>
          <a:bodyPr lIns="0" rIns="0" tIns="0" bIns="0" anchor="t">
            <a:noAutofit/>
          </a:bodyPr>
          <a:p>
            <a:pPr defTabSz="914400">
              <a:lnSpc>
                <a:spcPts val="11149"/>
              </a:lnSpc>
              <a:tabLst>
                <a:tab algn="l" pos="0"/>
              </a:tabLst>
            </a:pPr>
            <a:r>
              <a:rPr b="0" lang="en-US" sz="8900" spc="-1" strike="noStrike">
                <a:solidFill>
                  <a:srgbClr val="f7f7f8"/>
                </a:solidFill>
                <a:latin typeface="DM Sans Medium"/>
                <a:ea typeface="DM Sans Medium"/>
              </a:rPr>
              <a:t>Detección de CNV</a:t>
            </a:r>
            <a:endParaRPr b="0" lang="en-US" sz="8900" spc="-1" strike="noStrike">
              <a:solidFill>
                <a:srgbClr val="000000"/>
              </a:solidFill>
              <a:latin typeface="Arial"/>
            </a:endParaRPr>
          </a:p>
        </p:txBody>
      </p:sp>
      <p:sp>
        <p:nvSpPr>
          <p:cNvPr id="102" name="Text 1"/>
          <p:cNvSpPr/>
          <p:nvPr/>
        </p:nvSpPr>
        <p:spPr>
          <a:xfrm>
            <a:off x="6280200" y="4421160"/>
            <a:ext cx="7554240" cy="1131840"/>
          </a:xfrm>
          <a:prstGeom prst="rect">
            <a:avLst/>
          </a:prstGeom>
          <a:noFill/>
          <a:ln w="0">
            <a:noFill/>
          </a:ln>
        </p:spPr>
        <p:style>
          <a:lnRef idx="0"/>
          <a:fillRef idx="0"/>
          <a:effectRef idx="0"/>
          <a:fontRef idx="minor"/>
        </p:style>
        <p:txBody>
          <a:bodyPr lIns="0" rIns="0" tIns="0" bIns="0" anchor="t">
            <a:noAutofit/>
          </a:bodyPr>
          <a:p>
            <a:pPr defTabSz="914400">
              <a:lnSpc>
                <a:spcPts val="4450"/>
              </a:lnSpc>
              <a:tabLst>
                <a:tab algn="l" pos="0"/>
              </a:tabLst>
            </a:pPr>
            <a:r>
              <a:rPr b="0" lang="en-US" sz="3550" spc="-1" strike="noStrike">
                <a:solidFill>
                  <a:srgbClr val="f7f7f8"/>
                </a:solidFill>
                <a:latin typeface="DM Sans Medium"/>
                <a:ea typeface="DM Sans Medium"/>
              </a:rPr>
              <a:t>Análisis Genómico Avanzado desde Archivos BAM</a:t>
            </a:r>
            <a:endParaRPr b="0" lang="en-US" sz="3550" spc="-1" strike="noStrike">
              <a:solidFill>
                <a:srgbClr val="000000"/>
              </a:solidFill>
              <a:latin typeface="Arial"/>
            </a:endParaRPr>
          </a:p>
        </p:txBody>
      </p:sp>
      <p:sp>
        <p:nvSpPr>
          <p:cNvPr id="103" name="Text 2"/>
          <p:cNvSpPr/>
          <p:nvPr/>
        </p:nvSpPr>
        <p:spPr>
          <a:xfrm>
            <a:off x="6280200" y="5895360"/>
            <a:ext cx="7554240" cy="10864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1" lang="en-US" sz="1750" spc="-1" strike="noStrike">
                <a:solidFill>
                  <a:srgbClr val="d6d9d7"/>
                </a:solidFill>
                <a:latin typeface="Inter"/>
                <a:ea typeface="Inter"/>
              </a:rPr>
              <a:t>Integrantes:</a:t>
            </a:r>
            <a:r>
              <a:rPr b="0" lang="en-US" sz="1750" spc="-1" strike="noStrike">
                <a:solidFill>
                  <a:srgbClr val="d6d9d7"/>
                </a:solidFill>
                <a:latin typeface="Inter"/>
                <a:ea typeface="Inter"/>
              </a:rPr>
              <a:t> </a:t>
            </a:r>
            <a:endParaRPr b="0" lang="en-US" sz="1750" spc="-1" strike="noStrike">
              <a:solidFill>
                <a:srgbClr val="000000"/>
              </a:solidFill>
              <a:latin typeface="Arial"/>
            </a:endParaRPr>
          </a:p>
          <a:p>
            <a:pPr defTabSz="914400">
              <a:lnSpc>
                <a:spcPts val="2849"/>
              </a:lnSpc>
              <a:tabLst>
                <a:tab algn="l" pos="0"/>
              </a:tabLst>
            </a:pPr>
            <a:r>
              <a:rPr b="0" lang="en-US" sz="1750" spc="-1" strike="noStrike">
                <a:solidFill>
                  <a:srgbClr val="d6d9d7"/>
                </a:solidFill>
                <a:latin typeface="Inter"/>
                <a:ea typeface="Inter"/>
              </a:rPr>
              <a:t>- Diego Oyarzo</a:t>
            </a:r>
            <a:endParaRPr b="0" lang="en-US" sz="1750" spc="-1" strike="noStrike">
              <a:solidFill>
                <a:srgbClr val="000000"/>
              </a:solidFill>
              <a:latin typeface="Arial"/>
            </a:endParaRPr>
          </a:p>
          <a:p>
            <a:pPr defTabSz="914400">
              <a:lnSpc>
                <a:spcPts val="2849"/>
              </a:lnSpc>
              <a:tabLst>
                <a:tab algn="l" pos="0"/>
              </a:tabLst>
            </a:pPr>
            <a:r>
              <a:rPr b="0" lang="en-US" sz="1750" spc="-1" strike="noStrike">
                <a:solidFill>
                  <a:srgbClr val="d6d9d7"/>
                </a:solidFill>
                <a:latin typeface="Inter"/>
                <a:ea typeface="Inter"/>
              </a:rPr>
              <a:t>- Gabriel Huerta</a:t>
            </a:r>
            <a:endParaRPr b="0" lang="en-US" sz="1750" spc="-1" strike="noStrike">
              <a:solidFill>
                <a:srgbClr val="000000"/>
              </a:solidFill>
              <a:latin typeface="Arial"/>
            </a:endParaRPr>
          </a:p>
        </p:txBody>
      </p:sp>
      <p:pic>
        <p:nvPicPr>
          <p:cNvPr id="104" name="Imagen 86" descr=""/>
          <p:cNvPicPr/>
          <p:nvPr/>
        </p:nvPicPr>
        <p:blipFill>
          <a:blip r:embed="rId2"/>
          <a:stretch/>
        </p:blipFill>
        <p:spPr>
          <a:xfrm>
            <a:off x="12811320" y="7772400"/>
            <a:ext cx="1817280" cy="4554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 0"/>
          <p:cNvSpPr/>
          <p:nvPr/>
        </p:nvSpPr>
        <p:spPr>
          <a:xfrm>
            <a:off x="521280" y="528480"/>
            <a:ext cx="4115160" cy="370080"/>
          </a:xfrm>
          <a:prstGeom prst="rect">
            <a:avLst/>
          </a:prstGeom>
          <a:noFill/>
          <a:ln w="0">
            <a:noFill/>
          </a:ln>
        </p:spPr>
        <p:style>
          <a:lnRef idx="0"/>
          <a:fillRef idx="0"/>
          <a:effectRef idx="0"/>
          <a:fontRef idx="minor"/>
        </p:style>
        <p:txBody>
          <a:bodyPr wrap="none" lIns="0" rIns="0" tIns="0" bIns="0" anchor="t">
            <a:noAutofit/>
          </a:bodyPr>
          <a:p>
            <a:pPr defTabSz="914400">
              <a:lnSpc>
                <a:spcPts val="2900"/>
              </a:lnSpc>
              <a:tabLst>
                <a:tab algn="l" pos="0"/>
              </a:tabLst>
            </a:pPr>
            <a:r>
              <a:rPr b="0" lang="en-US" sz="2300" spc="-1" strike="noStrike">
                <a:solidFill>
                  <a:srgbClr val="f7f7f8"/>
                </a:solidFill>
                <a:latin typeface="DM Sans Medium"/>
                <a:ea typeface="DM Sans Medium"/>
              </a:rPr>
              <a:t>Cuantiles y Umbrales de CNV</a:t>
            </a:r>
            <a:endParaRPr b="0" lang="en-US" sz="2300" spc="-1" strike="noStrike">
              <a:solidFill>
                <a:srgbClr val="000000"/>
              </a:solidFill>
              <a:latin typeface="Arial"/>
            </a:endParaRPr>
          </a:p>
        </p:txBody>
      </p:sp>
      <p:sp>
        <p:nvSpPr>
          <p:cNvPr id="200" name="Text 1"/>
          <p:cNvSpPr/>
          <p:nvPr/>
        </p:nvSpPr>
        <p:spPr>
          <a:xfrm>
            <a:off x="2955600" y="2091960"/>
            <a:ext cx="1829520" cy="370080"/>
          </a:xfrm>
          <a:prstGeom prst="rect">
            <a:avLst/>
          </a:prstGeom>
          <a:noFill/>
          <a:ln w="0">
            <a:noFill/>
          </a:ln>
        </p:spPr>
        <p:style>
          <a:lnRef idx="0"/>
          <a:fillRef idx="0"/>
          <a:effectRef idx="0"/>
          <a:fontRef idx="minor"/>
        </p:style>
        <p:txBody>
          <a:bodyPr wrap="none" lIns="0" rIns="0" tIns="0" bIns="0" anchor="t">
            <a:noAutofit/>
          </a:bodyPr>
          <a:p>
            <a:pPr algn="ctr" defTabSz="914400">
              <a:lnSpc>
                <a:spcPts val="2900"/>
              </a:lnSpc>
              <a:tabLst>
                <a:tab algn="l" pos="0"/>
              </a:tabLst>
            </a:pPr>
            <a:r>
              <a:rPr b="0" lang="en-US" sz="2900" spc="-1" strike="noStrike">
                <a:solidFill>
                  <a:srgbClr val="d6d9d7"/>
                </a:solidFill>
                <a:latin typeface="DM Sans Medium"/>
                <a:ea typeface="DM Sans Medium"/>
              </a:rPr>
              <a:t>P50</a:t>
            </a:r>
            <a:endParaRPr b="0" lang="en-US" sz="2900" spc="-1" strike="noStrike">
              <a:solidFill>
                <a:srgbClr val="000000"/>
              </a:solidFill>
              <a:latin typeface="Arial"/>
            </a:endParaRPr>
          </a:p>
        </p:txBody>
      </p:sp>
      <p:pic>
        <p:nvPicPr>
          <p:cNvPr id="201" name="Image 0" descr="preencoded.png"/>
          <p:cNvPicPr/>
          <p:nvPr/>
        </p:nvPicPr>
        <p:blipFill>
          <a:blip r:embed="rId1"/>
          <a:stretch/>
        </p:blipFill>
        <p:spPr>
          <a:xfrm>
            <a:off x="2754720" y="1161000"/>
            <a:ext cx="2231280" cy="2231280"/>
          </a:xfrm>
          <a:prstGeom prst="rect">
            <a:avLst/>
          </a:prstGeom>
          <a:ln w="0">
            <a:noFill/>
          </a:ln>
        </p:spPr>
      </p:pic>
      <p:sp>
        <p:nvSpPr>
          <p:cNvPr id="202" name="Text 2"/>
          <p:cNvSpPr/>
          <p:nvPr/>
        </p:nvSpPr>
        <p:spPr>
          <a:xfrm>
            <a:off x="2886120" y="3580560"/>
            <a:ext cx="1968840" cy="230400"/>
          </a:xfrm>
          <a:prstGeom prst="rect">
            <a:avLst/>
          </a:prstGeom>
          <a:noFill/>
          <a:ln w="0">
            <a:noFill/>
          </a:ln>
        </p:spPr>
        <p:style>
          <a:lnRef idx="0"/>
          <a:fillRef idx="0"/>
          <a:effectRef idx="0"/>
          <a:fontRef idx="minor"/>
        </p:style>
        <p:txBody>
          <a:bodyPr wrap="none" lIns="0" rIns="0" tIns="0" bIns="0" anchor="t">
            <a:noAutofit/>
          </a:bodyPr>
          <a:p>
            <a:pPr algn="ctr" defTabSz="914400">
              <a:lnSpc>
                <a:spcPts val="1800"/>
              </a:lnSpc>
              <a:tabLst>
                <a:tab algn="l" pos="0"/>
              </a:tabLst>
            </a:pPr>
            <a:r>
              <a:rPr b="0" lang="en-US" sz="1450" spc="-1" strike="noStrike">
                <a:solidFill>
                  <a:srgbClr val="d6d9d7"/>
                </a:solidFill>
                <a:latin typeface="DM Sans Medium"/>
                <a:ea typeface="DM Sans Medium"/>
              </a:rPr>
              <a:t>Mediana de Cobertura</a:t>
            </a:r>
            <a:endParaRPr b="0" lang="en-US" sz="1450" spc="-1" strike="noStrike">
              <a:solidFill>
                <a:srgbClr val="000000"/>
              </a:solidFill>
              <a:latin typeface="Arial"/>
            </a:endParaRPr>
          </a:p>
        </p:txBody>
      </p:sp>
      <p:sp>
        <p:nvSpPr>
          <p:cNvPr id="203" name="Text 3"/>
          <p:cNvSpPr/>
          <p:nvPr/>
        </p:nvSpPr>
        <p:spPr>
          <a:xfrm>
            <a:off x="521280" y="3902400"/>
            <a:ext cx="6698880" cy="236160"/>
          </a:xfrm>
          <a:prstGeom prst="rect">
            <a:avLst/>
          </a:prstGeom>
          <a:noFill/>
          <a:ln w="0">
            <a:noFill/>
          </a:ln>
        </p:spPr>
        <p:style>
          <a:lnRef idx="0"/>
          <a:fillRef idx="0"/>
          <a:effectRef idx="0"/>
          <a:fontRef idx="minor"/>
        </p:style>
        <p:txBody>
          <a:bodyPr wrap="none" lIns="0" rIns="0" tIns="0" bIns="0" anchor="t">
            <a:noAutofit/>
          </a:bodyPr>
          <a:p>
            <a:pPr algn="ctr" defTabSz="914400">
              <a:lnSpc>
                <a:spcPts val="1851"/>
              </a:lnSpc>
              <a:tabLst>
                <a:tab algn="l" pos="0"/>
              </a:tabLst>
            </a:pPr>
            <a:r>
              <a:rPr b="0" lang="en-US" sz="1150" spc="-1" strike="noStrike">
                <a:solidFill>
                  <a:srgbClr val="d6d9d7"/>
                </a:solidFill>
                <a:latin typeface="Inter"/>
                <a:ea typeface="Inter"/>
              </a:rPr>
              <a:t>El cuantil P50 representa la cobertura mediana, un punto de referencia clave para el análisis.</a:t>
            </a:r>
            <a:endParaRPr b="0" lang="en-US" sz="1150" spc="-1" strike="noStrike">
              <a:solidFill>
                <a:srgbClr val="000000"/>
              </a:solidFill>
              <a:latin typeface="Arial"/>
            </a:endParaRPr>
          </a:p>
        </p:txBody>
      </p:sp>
      <p:sp>
        <p:nvSpPr>
          <p:cNvPr id="204" name="Text 4"/>
          <p:cNvSpPr/>
          <p:nvPr/>
        </p:nvSpPr>
        <p:spPr>
          <a:xfrm>
            <a:off x="9842760" y="2091960"/>
            <a:ext cx="1829520" cy="370080"/>
          </a:xfrm>
          <a:prstGeom prst="rect">
            <a:avLst/>
          </a:prstGeom>
          <a:noFill/>
          <a:ln w="0">
            <a:noFill/>
          </a:ln>
        </p:spPr>
        <p:style>
          <a:lnRef idx="0"/>
          <a:fillRef idx="0"/>
          <a:effectRef idx="0"/>
          <a:fontRef idx="minor"/>
        </p:style>
        <p:txBody>
          <a:bodyPr wrap="none" lIns="0" rIns="0" tIns="0" bIns="0" anchor="t">
            <a:noAutofit/>
          </a:bodyPr>
          <a:p>
            <a:pPr algn="ctr" defTabSz="914400">
              <a:lnSpc>
                <a:spcPts val="2900"/>
              </a:lnSpc>
              <a:tabLst>
                <a:tab algn="l" pos="0"/>
              </a:tabLst>
            </a:pPr>
            <a:r>
              <a:rPr b="0" lang="en-US" sz="2900" spc="-1" strike="noStrike">
                <a:solidFill>
                  <a:srgbClr val="d6d9d7"/>
                </a:solidFill>
                <a:latin typeface="DM Sans Medium"/>
                <a:ea typeface="DM Sans Medium"/>
              </a:rPr>
              <a:t>P25-P75</a:t>
            </a:r>
            <a:endParaRPr b="0" lang="en-US" sz="2900" spc="-1" strike="noStrike">
              <a:solidFill>
                <a:srgbClr val="000000"/>
              </a:solidFill>
              <a:latin typeface="Arial"/>
            </a:endParaRPr>
          </a:p>
        </p:txBody>
      </p:sp>
      <p:pic>
        <p:nvPicPr>
          <p:cNvPr id="205" name="Image 1" descr="preencoded.png"/>
          <p:cNvPicPr/>
          <p:nvPr/>
        </p:nvPicPr>
        <p:blipFill>
          <a:blip r:embed="rId2"/>
          <a:stretch/>
        </p:blipFill>
        <p:spPr>
          <a:xfrm>
            <a:off x="9641880" y="1161000"/>
            <a:ext cx="2231280" cy="2231280"/>
          </a:xfrm>
          <a:prstGeom prst="rect">
            <a:avLst/>
          </a:prstGeom>
          <a:ln w="0">
            <a:noFill/>
          </a:ln>
        </p:spPr>
      </p:pic>
      <p:sp>
        <p:nvSpPr>
          <p:cNvPr id="206" name="Text 5"/>
          <p:cNvSpPr/>
          <p:nvPr/>
        </p:nvSpPr>
        <p:spPr>
          <a:xfrm>
            <a:off x="9828000" y="3580560"/>
            <a:ext cx="1859040" cy="230400"/>
          </a:xfrm>
          <a:prstGeom prst="rect">
            <a:avLst/>
          </a:prstGeom>
          <a:noFill/>
          <a:ln w="0">
            <a:noFill/>
          </a:ln>
        </p:spPr>
        <p:style>
          <a:lnRef idx="0"/>
          <a:fillRef idx="0"/>
          <a:effectRef idx="0"/>
          <a:fontRef idx="minor"/>
        </p:style>
        <p:txBody>
          <a:bodyPr wrap="none" lIns="0" rIns="0" tIns="0" bIns="0" anchor="t">
            <a:noAutofit/>
          </a:bodyPr>
          <a:p>
            <a:pPr algn="ctr" defTabSz="914400">
              <a:lnSpc>
                <a:spcPts val="1800"/>
              </a:lnSpc>
              <a:tabLst>
                <a:tab algn="l" pos="0"/>
              </a:tabLst>
            </a:pPr>
            <a:r>
              <a:rPr b="0" lang="en-US" sz="1450" spc="-1" strike="noStrike">
                <a:solidFill>
                  <a:srgbClr val="d6d9d7"/>
                </a:solidFill>
                <a:latin typeface="DM Sans Medium"/>
                <a:ea typeface="DM Sans Medium"/>
              </a:rPr>
              <a:t>Rango Normal</a:t>
            </a:r>
            <a:endParaRPr b="0" lang="en-US" sz="1450" spc="-1" strike="noStrike">
              <a:solidFill>
                <a:srgbClr val="000000"/>
              </a:solidFill>
              <a:latin typeface="Arial"/>
            </a:endParaRPr>
          </a:p>
        </p:txBody>
      </p:sp>
      <p:sp>
        <p:nvSpPr>
          <p:cNvPr id="207" name="Text 6"/>
          <p:cNvSpPr/>
          <p:nvPr/>
        </p:nvSpPr>
        <p:spPr>
          <a:xfrm>
            <a:off x="7408080" y="3902400"/>
            <a:ext cx="6698880" cy="236160"/>
          </a:xfrm>
          <a:prstGeom prst="rect">
            <a:avLst/>
          </a:prstGeom>
          <a:noFill/>
          <a:ln w="0">
            <a:noFill/>
          </a:ln>
        </p:spPr>
        <p:style>
          <a:lnRef idx="0"/>
          <a:fillRef idx="0"/>
          <a:effectRef idx="0"/>
          <a:fontRef idx="minor"/>
        </p:style>
        <p:txBody>
          <a:bodyPr wrap="none" lIns="0" rIns="0" tIns="0" bIns="0" anchor="t">
            <a:noAutofit/>
          </a:bodyPr>
          <a:p>
            <a:pPr algn="ctr" defTabSz="914400">
              <a:lnSpc>
                <a:spcPts val="1851"/>
              </a:lnSpc>
              <a:tabLst>
                <a:tab algn="l" pos="0"/>
              </a:tabLst>
            </a:pPr>
            <a:r>
              <a:rPr b="0" lang="en-US" sz="1150" spc="-1" strike="noStrike">
                <a:solidFill>
                  <a:srgbClr val="d6d9d7"/>
                </a:solidFill>
                <a:latin typeface="Inter"/>
                <a:ea typeface="Inter"/>
              </a:rPr>
              <a:t>Este rango define la "cobertura normal", abarcando el 50% central de los bins.</a:t>
            </a:r>
            <a:endParaRPr b="0" lang="en-US" sz="1150" spc="-1" strike="noStrike">
              <a:solidFill>
                <a:srgbClr val="000000"/>
              </a:solidFill>
              <a:latin typeface="Arial"/>
            </a:endParaRPr>
          </a:p>
        </p:txBody>
      </p:sp>
      <p:sp>
        <p:nvSpPr>
          <p:cNvPr id="208" name="Text 7"/>
          <p:cNvSpPr/>
          <p:nvPr/>
        </p:nvSpPr>
        <p:spPr>
          <a:xfrm>
            <a:off x="2955600" y="5406480"/>
            <a:ext cx="1829520" cy="370080"/>
          </a:xfrm>
          <a:prstGeom prst="rect">
            <a:avLst/>
          </a:prstGeom>
          <a:noFill/>
          <a:ln w="0">
            <a:noFill/>
          </a:ln>
        </p:spPr>
        <p:style>
          <a:lnRef idx="0"/>
          <a:fillRef idx="0"/>
          <a:effectRef idx="0"/>
          <a:fontRef idx="minor"/>
        </p:style>
        <p:txBody>
          <a:bodyPr wrap="none" lIns="0" rIns="0" tIns="0" bIns="0" anchor="t">
            <a:noAutofit/>
          </a:bodyPr>
          <a:p>
            <a:pPr algn="ctr" defTabSz="914400">
              <a:lnSpc>
                <a:spcPts val="2900"/>
              </a:lnSpc>
              <a:tabLst>
                <a:tab algn="l" pos="0"/>
              </a:tabLst>
            </a:pPr>
            <a:r>
              <a:rPr b="0" lang="en-US" sz="2900" spc="-1" strike="noStrike">
                <a:solidFill>
                  <a:srgbClr val="d6d9d7"/>
                </a:solidFill>
                <a:latin typeface="DM Sans Medium"/>
                <a:ea typeface="DM Sans Medium"/>
              </a:rPr>
              <a:t>0.5x P50</a:t>
            </a:r>
            <a:endParaRPr b="0" lang="en-US" sz="2900" spc="-1" strike="noStrike">
              <a:solidFill>
                <a:srgbClr val="000000"/>
              </a:solidFill>
              <a:latin typeface="Arial"/>
            </a:endParaRPr>
          </a:p>
        </p:txBody>
      </p:sp>
      <p:pic>
        <p:nvPicPr>
          <p:cNvPr id="209" name="Image 2" descr="preencoded.png"/>
          <p:cNvPicPr/>
          <p:nvPr/>
        </p:nvPicPr>
        <p:blipFill>
          <a:blip r:embed="rId3"/>
          <a:stretch/>
        </p:blipFill>
        <p:spPr>
          <a:xfrm>
            <a:off x="2754720" y="4475520"/>
            <a:ext cx="2231280" cy="2231280"/>
          </a:xfrm>
          <a:prstGeom prst="rect">
            <a:avLst/>
          </a:prstGeom>
          <a:ln w="0">
            <a:noFill/>
          </a:ln>
        </p:spPr>
      </p:pic>
      <p:sp>
        <p:nvSpPr>
          <p:cNvPr id="210" name="Text 8"/>
          <p:cNvSpPr/>
          <p:nvPr/>
        </p:nvSpPr>
        <p:spPr>
          <a:xfrm>
            <a:off x="2940840" y="6895440"/>
            <a:ext cx="1859040" cy="230400"/>
          </a:xfrm>
          <a:prstGeom prst="rect">
            <a:avLst/>
          </a:prstGeom>
          <a:noFill/>
          <a:ln w="0">
            <a:noFill/>
          </a:ln>
        </p:spPr>
        <p:style>
          <a:lnRef idx="0"/>
          <a:fillRef idx="0"/>
          <a:effectRef idx="0"/>
          <a:fontRef idx="minor"/>
        </p:style>
        <p:txBody>
          <a:bodyPr wrap="none" lIns="0" rIns="0" tIns="0" bIns="0" anchor="t">
            <a:noAutofit/>
          </a:bodyPr>
          <a:p>
            <a:pPr algn="ctr" defTabSz="914400">
              <a:lnSpc>
                <a:spcPts val="1800"/>
              </a:lnSpc>
              <a:tabLst>
                <a:tab algn="l" pos="0"/>
              </a:tabLst>
            </a:pPr>
            <a:r>
              <a:rPr b="0" lang="en-US" sz="1450" spc="-1" strike="noStrike">
                <a:solidFill>
                  <a:srgbClr val="d6d9d7"/>
                </a:solidFill>
                <a:latin typeface="DM Sans Medium"/>
                <a:ea typeface="DM Sans Medium"/>
              </a:rPr>
              <a:t>Umbral de Deleción</a:t>
            </a:r>
            <a:endParaRPr b="0" lang="en-US" sz="1450" spc="-1" strike="noStrike">
              <a:solidFill>
                <a:srgbClr val="000000"/>
              </a:solidFill>
              <a:latin typeface="Arial"/>
            </a:endParaRPr>
          </a:p>
        </p:txBody>
      </p:sp>
      <p:sp>
        <p:nvSpPr>
          <p:cNvPr id="211" name="Text 9"/>
          <p:cNvSpPr/>
          <p:nvPr/>
        </p:nvSpPr>
        <p:spPr>
          <a:xfrm>
            <a:off x="521280" y="7216920"/>
            <a:ext cx="6698880" cy="482040"/>
          </a:xfrm>
          <a:prstGeom prst="rect">
            <a:avLst/>
          </a:prstGeom>
          <a:noFill/>
          <a:ln w="0">
            <a:noFill/>
          </a:ln>
        </p:spPr>
        <p:style>
          <a:lnRef idx="0"/>
          <a:fillRef idx="0"/>
          <a:effectRef idx="0"/>
          <a:fontRef idx="minor"/>
        </p:style>
        <p:txBody>
          <a:bodyPr lIns="0" rIns="0" tIns="0" bIns="0" anchor="t">
            <a:noAutofit/>
          </a:bodyPr>
          <a:p>
            <a:pPr algn="ctr" defTabSz="914400">
              <a:lnSpc>
                <a:spcPts val="1851"/>
              </a:lnSpc>
              <a:tabLst>
                <a:tab algn="l" pos="0"/>
              </a:tabLst>
            </a:pPr>
            <a:r>
              <a:rPr b="0" lang="en-US" sz="1150" spc="-1" strike="noStrike">
                <a:solidFill>
                  <a:srgbClr val="d6d9d7"/>
                </a:solidFill>
                <a:latin typeface="Inter"/>
                <a:ea typeface="Inter"/>
              </a:rPr>
              <a:t>Bins con menos de la mitad de la cobertura mediana (</a:t>
            </a:r>
            <a:r>
              <a:rPr b="0" lang="en-US" sz="1150" spc="-1" strike="noStrike">
                <a:solidFill>
                  <a:srgbClr val="d6d9d7"/>
                </a:solidFill>
                <a:highlight>
                  <a:srgbClr val="3a3e40"/>
                </a:highlight>
                <a:latin typeface="Consolas"/>
                <a:ea typeface="Consolas"/>
              </a:rPr>
              <a:t>p50 * 0.5f</a:t>
            </a:r>
            <a:r>
              <a:rPr b="0" lang="en-US" sz="1150" spc="-1" strike="noStrike">
                <a:solidFill>
                  <a:srgbClr val="d6d9d7"/>
                </a:solidFill>
                <a:latin typeface="Inter"/>
                <a:ea typeface="Inter"/>
              </a:rPr>
              <a:t>) se marcan como posibles deleciones.</a:t>
            </a:r>
            <a:endParaRPr b="0" lang="en-US" sz="1150" spc="-1" strike="noStrike">
              <a:solidFill>
                <a:srgbClr val="000000"/>
              </a:solidFill>
              <a:latin typeface="Arial"/>
            </a:endParaRPr>
          </a:p>
        </p:txBody>
      </p:sp>
      <p:sp>
        <p:nvSpPr>
          <p:cNvPr id="212" name="Text 10"/>
          <p:cNvSpPr/>
          <p:nvPr/>
        </p:nvSpPr>
        <p:spPr>
          <a:xfrm>
            <a:off x="9842760" y="5406480"/>
            <a:ext cx="1829520" cy="370080"/>
          </a:xfrm>
          <a:prstGeom prst="rect">
            <a:avLst/>
          </a:prstGeom>
          <a:noFill/>
          <a:ln w="0">
            <a:noFill/>
          </a:ln>
        </p:spPr>
        <p:style>
          <a:lnRef idx="0"/>
          <a:fillRef idx="0"/>
          <a:effectRef idx="0"/>
          <a:fontRef idx="minor"/>
        </p:style>
        <p:txBody>
          <a:bodyPr wrap="none" lIns="0" rIns="0" tIns="0" bIns="0" anchor="t">
            <a:noAutofit/>
          </a:bodyPr>
          <a:p>
            <a:pPr algn="ctr" defTabSz="914400">
              <a:lnSpc>
                <a:spcPts val="2900"/>
              </a:lnSpc>
              <a:tabLst>
                <a:tab algn="l" pos="0"/>
              </a:tabLst>
            </a:pPr>
            <a:r>
              <a:rPr b="0" lang="en-US" sz="2900" spc="-1" strike="noStrike">
                <a:solidFill>
                  <a:srgbClr val="d6d9d7"/>
                </a:solidFill>
                <a:latin typeface="DM Sans Medium"/>
                <a:ea typeface="DM Sans Medium"/>
              </a:rPr>
              <a:t>1.5x P50</a:t>
            </a:r>
            <a:endParaRPr b="0" lang="en-US" sz="2900" spc="-1" strike="noStrike">
              <a:solidFill>
                <a:srgbClr val="000000"/>
              </a:solidFill>
              <a:latin typeface="Arial"/>
            </a:endParaRPr>
          </a:p>
        </p:txBody>
      </p:sp>
      <p:pic>
        <p:nvPicPr>
          <p:cNvPr id="213" name="Image 3" descr="preencoded.png"/>
          <p:cNvPicPr/>
          <p:nvPr/>
        </p:nvPicPr>
        <p:blipFill>
          <a:blip r:embed="rId4"/>
          <a:stretch/>
        </p:blipFill>
        <p:spPr>
          <a:xfrm>
            <a:off x="9641880" y="4475520"/>
            <a:ext cx="2231280" cy="2231280"/>
          </a:xfrm>
          <a:prstGeom prst="rect">
            <a:avLst/>
          </a:prstGeom>
          <a:ln w="0">
            <a:noFill/>
          </a:ln>
        </p:spPr>
      </p:pic>
      <p:sp>
        <p:nvSpPr>
          <p:cNvPr id="214" name="Text 11"/>
          <p:cNvSpPr/>
          <p:nvPr/>
        </p:nvSpPr>
        <p:spPr>
          <a:xfrm>
            <a:off x="9766440" y="6895440"/>
            <a:ext cx="1982520" cy="230400"/>
          </a:xfrm>
          <a:prstGeom prst="rect">
            <a:avLst/>
          </a:prstGeom>
          <a:noFill/>
          <a:ln w="0">
            <a:noFill/>
          </a:ln>
        </p:spPr>
        <p:style>
          <a:lnRef idx="0"/>
          <a:fillRef idx="0"/>
          <a:effectRef idx="0"/>
          <a:fontRef idx="minor"/>
        </p:style>
        <p:txBody>
          <a:bodyPr wrap="none" lIns="0" rIns="0" tIns="0" bIns="0" anchor="t">
            <a:noAutofit/>
          </a:bodyPr>
          <a:p>
            <a:pPr algn="ctr" defTabSz="914400">
              <a:lnSpc>
                <a:spcPts val="1800"/>
              </a:lnSpc>
              <a:tabLst>
                <a:tab algn="l" pos="0"/>
              </a:tabLst>
            </a:pPr>
            <a:r>
              <a:rPr b="0" lang="en-US" sz="1450" spc="-1" strike="noStrike">
                <a:solidFill>
                  <a:srgbClr val="d6d9d7"/>
                </a:solidFill>
                <a:latin typeface="DM Sans Medium"/>
                <a:ea typeface="DM Sans Medium"/>
              </a:rPr>
              <a:t>Umbral de Duplicación</a:t>
            </a:r>
            <a:endParaRPr b="0" lang="en-US" sz="1450" spc="-1" strike="noStrike">
              <a:solidFill>
                <a:srgbClr val="000000"/>
              </a:solidFill>
              <a:latin typeface="Arial"/>
            </a:endParaRPr>
          </a:p>
        </p:txBody>
      </p:sp>
      <p:sp>
        <p:nvSpPr>
          <p:cNvPr id="215" name="Text 12"/>
          <p:cNvSpPr/>
          <p:nvPr/>
        </p:nvSpPr>
        <p:spPr>
          <a:xfrm>
            <a:off x="7408080" y="7216920"/>
            <a:ext cx="6698880" cy="243720"/>
          </a:xfrm>
          <a:prstGeom prst="rect">
            <a:avLst/>
          </a:prstGeom>
          <a:noFill/>
          <a:ln w="0">
            <a:noFill/>
          </a:ln>
        </p:spPr>
        <p:style>
          <a:lnRef idx="0"/>
          <a:fillRef idx="0"/>
          <a:effectRef idx="0"/>
          <a:fontRef idx="minor"/>
        </p:style>
        <p:txBody>
          <a:bodyPr wrap="none" lIns="0" rIns="0" tIns="0" bIns="0" anchor="t">
            <a:noAutofit/>
          </a:bodyPr>
          <a:p>
            <a:pPr algn="ctr" defTabSz="914400">
              <a:lnSpc>
                <a:spcPts val="1851"/>
              </a:lnSpc>
              <a:tabLst>
                <a:tab algn="l" pos="0"/>
              </a:tabLst>
            </a:pPr>
            <a:r>
              <a:rPr b="0" lang="en-US" sz="1150" spc="-1" strike="noStrike">
                <a:solidFill>
                  <a:srgbClr val="d6d9d7"/>
                </a:solidFill>
                <a:latin typeface="Inter"/>
                <a:ea typeface="Inter"/>
              </a:rPr>
              <a:t>Bins con más de 1.5 veces la mediana (</a:t>
            </a:r>
            <a:r>
              <a:rPr b="0" lang="en-US" sz="1150" spc="-1" strike="noStrike">
                <a:solidFill>
                  <a:srgbClr val="d6d9d7"/>
                </a:solidFill>
                <a:highlight>
                  <a:srgbClr val="3a3e40"/>
                </a:highlight>
                <a:latin typeface="Consolas"/>
                <a:ea typeface="Consolas"/>
              </a:rPr>
              <a:t>p50 * 1.5f</a:t>
            </a:r>
            <a:r>
              <a:rPr b="0" lang="en-US" sz="1150" spc="-1" strike="noStrike">
                <a:solidFill>
                  <a:srgbClr val="d6d9d7"/>
                </a:solidFill>
                <a:latin typeface="Inter"/>
                <a:ea typeface="Inter"/>
              </a:rPr>
              <a:t>) se marcan como posibles duplicaciones.</a:t>
            </a:r>
            <a:endParaRPr b="0" lang="en-US" sz="1150" spc="-1" strike="noStrike">
              <a:solidFill>
                <a:srgbClr val="000000"/>
              </a:solidFill>
              <a:latin typeface="Arial"/>
            </a:endParaRPr>
          </a:p>
        </p:txBody>
      </p:sp>
      <p:pic>
        <p:nvPicPr>
          <p:cNvPr id="216" name="Imagen 187" descr=""/>
          <p:cNvPicPr/>
          <p:nvPr/>
        </p:nvPicPr>
        <p:blipFill>
          <a:blip r:embed="rId5"/>
          <a:stretch/>
        </p:blipFill>
        <p:spPr>
          <a:xfrm>
            <a:off x="12811680" y="7772400"/>
            <a:ext cx="1817280" cy="4554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 0"/>
          <p:cNvSpPr/>
          <p:nvPr/>
        </p:nvSpPr>
        <p:spPr>
          <a:xfrm>
            <a:off x="546120" y="429120"/>
            <a:ext cx="6297480" cy="485640"/>
          </a:xfrm>
          <a:prstGeom prst="rect">
            <a:avLst/>
          </a:prstGeom>
          <a:noFill/>
          <a:ln w="0">
            <a:noFill/>
          </a:ln>
        </p:spPr>
        <p:style>
          <a:lnRef idx="0"/>
          <a:fillRef idx="0"/>
          <a:effectRef idx="0"/>
          <a:fontRef idx="minor"/>
        </p:style>
        <p:txBody>
          <a:bodyPr wrap="none" lIns="0" rIns="0" tIns="0" bIns="0" anchor="t">
            <a:noAutofit/>
          </a:bodyPr>
          <a:p>
            <a:pPr defTabSz="914400">
              <a:lnSpc>
                <a:spcPts val="3801"/>
              </a:lnSpc>
              <a:tabLst>
                <a:tab algn="l" pos="0"/>
              </a:tabLst>
            </a:pPr>
            <a:r>
              <a:rPr b="0" lang="en-US" sz="3050" spc="-1" strike="noStrike">
                <a:solidFill>
                  <a:srgbClr val="f7f7f8"/>
                </a:solidFill>
                <a:latin typeface="DM Sans Medium"/>
                <a:ea typeface="DM Sans Medium"/>
              </a:rPr>
              <a:t>Experimentación sobre el n° bins</a:t>
            </a:r>
            <a:endParaRPr b="0" lang="en-US" sz="3050" spc="-1" strike="noStrike">
              <a:solidFill>
                <a:srgbClr val="000000"/>
              </a:solidFill>
              <a:latin typeface="Arial"/>
            </a:endParaRPr>
          </a:p>
        </p:txBody>
      </p:sp>
      <p:sp>
        <p:nvSpPr>
          <p:cNvPr id="218" name="Text 1"/>
          <p:cNvSpPr/>
          <p:nvPr/>
        </p:nvSpPr>
        <p:spPr>
          <a:xfrm>
            <a:off x="546120" y="1084320"/>
            <a:ext cx="13535640" cy="747000"/>
          </a:xfrm>
          <a:prstGeom prst="rect">
            <a:avLst/>
          </a:prstGeom>
          <a:noFill/>
          <a:ln w="0">
            <a:noFill/>
          </a:ln>
        </p:spPr>
        <p:style>
          <a:lnRef idx="0"/>
          <a:fillRef idx="0"/>
          <a:effectRef idx="0"/>
          <a:fontRef idx="minor"/>
        </p:style>
        <p:txBody>
          <a:bodyPr lIns="0" rIns="0" tIns="0" bIns="0" anchor="t">
            <a:noAutofit/>
          </a:bodyPr>
          <a:p>
            <a:pPr defTabSz="914400">
              <a:lnSpc>
                <a:spcPts val="1950"/>
              </a:lnSpc>
              <a:tabLst>
                <a:tab algn="l" pos="0"/>
              </a:tabLst>
            </a:pPr>
            <a:r>
              <a:rPr b="0" lang="en-US" sz="1600" spc="-1" strike="noStrike">
                <a:solidFill>
                  <a:srgbClr val="d6d9d7"/>
                </a:solidFill>
                <a:latin typeface="Inter"/>
                <a:ea typeface="Inter"/>
              </a:rPr>
              <a:t>En la experimentación se usó el WGS del genoma humano de referencia GRCh38 con cobertura de 300× (En promedio cada base fue leída unas 300 veces).</a:t>
            </a:r>
            <a:endParaRPr b="0" lang="en-US" sz="1600" spc="-1" strike="noStrike">
              <a:solidFill>
                <a:srgbClr val="000000"/>
              </a:solidFill>
              <a:latin typeface="Arial"/>
            </a:endParaRPr>
          </a:p>
          <a:p>
            <a:pPr defTabSz="914400">
              <a:lnSpc>
                <a:spcPts val="1950"/>
              </a:lnSpc>
              <a:tabLst>
                <a:tab algn="l" pos="0"/>
              </a:tabLst>
            </a:pPr>
            <a:r>
              <a:rPr b="0" lang="en-US" sz="1600" spc="-1" strike="noStrike">
                <a:solidFill>
                  <a:srgbClr val="d6d9d7"/>
                </a:solidFill>
                <a:latin typeface="Inter"/>
                <a:ea typeface="Inter"/>
              </a:rPr>
              <a:t>Se decidió por dividir el genoma en bins de 1000 bases en base a los siguientes gráficos.</a:t>
            </a:r>
            <a:endParaRPr b="0" lang="en-US" sz="1600" spc="-1" strike="noStrike">
              <a:solidFill>
                <a:srgbClr val="000000"/>
              </a:solidFill>
              <a:latin typeface="Arial"/>
            </a:endParaRPr>
          </a:p>
        </p:txBody>
      </p:sp>
      <p:sp>
        <p:nvSpPr>
          <p:cNvPr id="219" name="Shape 2"/>
          <p:cNvSpPr/>
          <p:nvPr/>
        </p:nvSpPr>
        <p:spPr>
          <a:xfrm>
            <a:off x="554040" y="1817640"/>
            <a:ext cx="13535640" cy="5770440"/>
          </a:xfrm>
          <a:prstGeom prst="roundRect">
            <a:avLst>
              <a:gd name="adj" fmla="val 406"/>
            </a:avLst>
          </a:prstGeom>
          <a:noFill/>
          <a:ln w="7560">
            <a:solidFill>
              <a:srgbClr val="ffffff">
                <a:alpha val="24000"/>
              </a:srgbClr>
            </a:solidFill>
            <a:round/>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20" name="Image 0" descr="preencoded.png"/>
          <p:cNvPicPr/>
          <p:nvPr/>
        </p:nvPicPr>
        <p:blipFill>
          <a:blip r:embed="rId1"/>
          <a:stretch/>
        </p:blipFill>
        <p:spPr>
          <a:xfrm>
            <a:off x="709920" y="2027880"/>
            <a:ext cx="6424200" cy="4589640"/>
          </a:xfrm>
          <a:prstGeom prst="rect">
            <a:avLst/>
          </a:prstGeom>
          <a:ln w="0">
            <a:noFill/>
          </a:ln>
        </p:spPr>
      </p:pic>
      <p:sp>
        <p:nvSpPr>
          <p:cNvPr id="221" name="Text 4"/>
          <p:cNvSpPr/>
          <p:nvPr/>
        </p:nvSpPr>
        <p:spPr>
          <a:xfrm>
            <a:off x="748440" y="6725160"/>
            <a:ext cx="6424200" cy="497160"/>
          </a:xfrm>
          <a:prstGeom prst="rect">
            <a:avLst/>
          </a:prstGeom>
          <a:noFill/>
          <a:ln w="0">
            <a:noFill/>
          </a:ln>
        </p:spPr>
        <p:style>
          <a:lnRef idx="0"/>
          <a:fillRef idx="0"/>
          <a:effectRef idx="0"/>
          <a:fontRef idx="minor"/>
        </p:style>
        <p:txBody>
          <a:bodyPr lIns="0" rIns="0" tIns="0" bIns="0" anchor="t">
            <a:noAutofit/>
          </a:bodyPr>
          <a:p>
            <a:pPr defTabSz="914400">
              <a:lnSpc>
                <a:spcPts val="1950"/>
              </a:lnSpc>
              <a:tabLst>
                <a:tab algn="l" pos="0"/>
              </a:tabLst>
            </a:pPr>
            <a:r>
              <a:rPr b="0" lang="en-US" sz="1600" spc="-1" strike="noStrike">
                <a:solidFill>
                  <a:srgbClr val="d6d9d7"/>
                </a:solidFill>
                <a:latin typeface="Inter"/>
                <a:ea typeface="Inter"/>
              </a:rPr>
              <a:t>IQR de cobertura indica cuanto varía la cobertura en la mayoría de las regiones (IQR= P75 -P25)</a:t>
            </a:r>
            <a:endParaRPr b="0" lang="en-US" sz="1600" spc="-1" strike="noStrike">
              <a:solidFill>
                <a:srgbClr val="000000"/>
              </a:solidFill>
              <a:latin typeface="Arial"/>
            </a:endParaRPr>
          </a:p>
        </p:txBody>
      </p:sp>
      <p:pic>
        <p:nvPicPr>
          <p:cNvPr id="222" name="Image 1" descr="preencoded.png"/>
          <p:cNvPicPr/>
          <p:nvPr/>
        </p:nvPicPr>
        <p:blipFill>
          <a:blip r:embed="rId2"/>
          <a:stretch/>
        </p:blipFill>
        <p:spPr>
          <a:xfrm>
            <a:off x="7455960" y="2014560"/>
            <a:ext cx="6462360" cy="4616640"/>
          </a:xfrm>
          <a:prstGeom prst="rect">
            <a:avLst/>
          </a:prstGeom>
          <a:ln w="0">
            <a:noFill/>
          </a:ln>
        </p:spPr>
      </p:pic>
      <p:sp>
        <p:nvSpPr>
          <p:cNvPr id="223" name="Text 5"/>
          <p:cNvSpPr/>
          <p:nvPr/>
        </p:nvSpPr>
        <p:spPr>
          <a:xfrm>
            <a:off x="7455960" y="6725160"/>
            <a:ext cx="6462360" cy="497160"/>
          </a:xfrm>
          <a:prstGeom prst="rect">
            <a:avLst/>
          </a:prstGeom>
          <a:noFill/>
          <a:ln w="0">
            <a:noFill/>
          </a:ln>
        </p:spPr>
        <p:style>
          <a:lnRef idx="0"/>
          <a:fillRef idx="0"/>
          <a:effectRef idx="0"/>
          <a:fontRef idx="minor"/>
        </p:style>
        <p:txBody>
          <a:bodyPr lIns="0" rIns="0" tIns="0" bIns="0" anchor="t">
            <a:noAutofit/>
          </a:bodyPr>
          <a:p>
            <a:pPr defTabSz="914400">
              <a:lnSpc>
                <a:spcPts val="1950"/>
              </a:lnSpc>
              <a:tabLst>
                <a:tab algn="l" pos="0"/>
              </a:tabLst>
            </a:pPr>
            <a:r>
              <a:rPr b="0" lang="en-US" sz="1600" spc="-1" strike="noStrike">
                <a:solidFill>
                  <a:srgbClr val="d6d9d7"/>
                </a:solidFill>
                <a:latin typeface="Inter"/>
                <a:ea typeface="Inter"/>
              </a:rPr>
              <a:t>La ganancia marginal de dispersión es una métrica derivada de cuánto aumenta la IQR (IQR_bin_actual - IQR_bin_anterior)</a:t>
            </a:r>
            <a:endParaRPr b="0" lang="en-US" sz="1600" spc="-1" strike="noStrike">
              <a:solidFill>
                <a:srgbClr val="000000"/>
              </a:solidFill>
              <a:latin typeface="Arial"/>
            </a:endParaRPr>
          </a:p>
        </p:txBody>
      </p:sp>
      <p:sp>
        <p:nvSpPr>
          <p:cNvPr id="224" name="Text 6"/>
          <p:cNvSpPr/>
          <p:nvPr/>
        </p:nvSpPr>
        <p:spPr>
          <a:xfrm>
            <a:off x="7455960" y="7567560"/>
            <a:ext cx="6462360" cy="247680"/>
          </a:xfrm>
          <a:prstGeom prst="rect">
            <a:avLst/>
          </a:prstGeom>
          <a:noFill/>
          <a:ln w="0">
            <a:noFill/>
          </a:ln>
        </p:spPr>
        <p:style>
          <a:lnRef idx="0"/>
          <a:fillRef idx="0"/>
          <a:effectRef idx="0"/>
          <a:fontRef idx="minor"/>
        </p:style>
        <p:txBody>
          <a:bodyPr wrap="none" lIns="0" rIns="0" tIns="0" bIns="0" anchor="t">
            <a:noAutofit/>
          </a:bodyPr>
          <a:p>
            <a:pPr defTabSz="914400">
              <a:lnSpc>
                <a:spcPct val="100000"/>
              </a:lnSpc>
            </a:pPr>
            <a:endParaRPr b="0" lang="en-US" sz="1200" spc="-1" strike="noStrike">
              <a:solidFill>
                <a:srgbClr val="000000"/>
              </a:solidFill>
              <a:latin typeface="Arial"/>
              <a:ea typeface="DejaVu Sans"/>
            </a:endParaRPr>
          </a:p>
        </p:txBody>
      </p:sp>
      <p:pic>
        <p:nvPicPr>
          <p:cNvPr id="225" name="Imagen 198" descr=""/>
          <p:cNvPicPr/>
          <p:nvPr/>
        </p:nvPicPr>
        <p:blipFill>
          <a:blip r:embed="rId3"/>
          <a:stretch/>
        </p:blipFill>
        <p:spPr>
          <a:xfrm>
            <a:off x="12811680" y="7793280"/>
            <a:ext cx="1817280" cy="4345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 0"/>
          <p:cNvSpPr/>
          <p:nvPr/>
        </p:nvSpPr>
        <p:spPr>
          <a:xfrm>
            <a:off x="546120" y="429120"/>
            <a:ext cx="7592760" cy="485640"/>
          </a:xfrm>
          <a:prstGeom prst="rect">
            <a:avLst/>
          </a:prstGeom>
          <a:noFill/>
          <a:ln w="0">
            <a:noFill/>
          </a:ln>
        </p:spPr>
        <p:style>
          <a:lnRef idx="0"/>
          <a:fillRef idx="0"/>
          <a:effectRef idx="0"/>
          <a:fontRef idx="minor"/>
        </p:style>
        <p:txBody>
          <a:bodyPr wrap="none" lIns="0" rIns="0" tIns="0" bIns="0" anchor="t">
            <a:noAutofit/>
          </a:bodyPr>
          <a:p>
            <a:pPr defTabSz="914400">
              <a:lnSpc>
                <a:spcPts val="3801"/>
              </a:lnSpc>
              <a:tabLst>
                <a:tab algn="l" pos="0"/>
              </a:tabLst>
            </a:pPr>
            <a:r>
              <a:rPr b="0" lang="en-US" sz="3050" spc="-1" strike="noStrike">
                <a:solidFill>
                  <a:srgbClr val="f7f7f8"/>
                </a:solidFill>
                <a:latin typeface="DM Sans Medium"/>
                <a:ea typeface="DM Sans Medium"/>
              </a:rPr>
              <a:t>Experimentación sobre el valor k del KLL</a:t>
            </a:r>
            <a:endParaRPr b="0" lang="en-US" sz="3050" spc="-1" strike="noStrike">
              <a:solidFill>
                <a:srgbClr val="000000"/>
              </a:solidFill>
              <a:latin typeface="Arial"/>
            </a:endParaRPr>
          </a:p>
        </p:txBody>
      </p:sp>
      <p:sp>
        <p:nvSpPr>
          <p:cNvPr id="227" name="Text 1"/>
          <p:cNvSpPr/>
          <p:nvPr/>
        </p:nvSpPr>
        <p:spPr>
          <a:xfrm>
            <a:off x="546120" y="1229040"/>
            <a:ext cx="13535640" cy="747000"/>
          </a:xfrm>
          <a:prstGeom prst="rect">
            <a:avLst/>
          </a:prstGeom>
          <a:noFill/>
          <a:ln w="0">
            <a:noFill/>
          </a:ln>
        </p:spPr>
        <p:style>
          <a:lnRef idx="0"/>
          <a:fillRef idx="0"/>
          <a:effectRef idx="0"/>
          <a:fontRef idx="minor"/>
        </p:style>
        <p:txBody>
          <a:bodyPr lIns="0" rIns="0" tIns="0" bIns="0" anchor="t">
            <a:noAutofit/>
          </a:bodyPr>
          <a:p>
            <a:pPr defTabSz="914400">
              <a:lnSpc>
                <a:spcPts val="1950"/>
              </a:lnSpc>
              <a:tabLst>
                <a:tab algn="l" pos="0"/>
              </a:tabLst>
            </a:pPr>
            <a:r>
              <a:rPr b="0" lang="en-US" sz="1800" spc="-1" strike="noStrike">
                <a:solidFill>
                  <a:srgbClr val="d6d9d7"/>
                </a:solidFill>
                <a:latin typeface="Inter"/>
                <a:ea typeface="Inter"/>
              </a:rPr>
              <a:t>Al dividir el genoma en bins de 1000 bases decidimos experimentar sobre como cambia el espacio, tiempo y el error del KLL en base a su valor k (número máximo de elementos por nivel) dando así los siguientes resultados</a:t>
            </a:r>
            <a:r>
              <a:rPr b="0" lang="en-US" sz="1200" spc="-1" strike="noStrike">
                <a:solidFill>
                  <a:srgbClr val="d6d9d7"/>
                </a:solidFill>
                <a:latin typeface="Inter"/>
                <a:ea typeface="Inter"/>
              </a:rPr>
              <a:t>:</a:t>
            </a:r>
            <a:endParaRPr b="0" lang="en-US" sz="1200" spc="-1" strike="noStrike">
              <a:solidFill>
                <a:srgbClr val="000000"/>
              </a:solidFill>
              <a:latin typeface="Arial"/>
            </a:endParaRPr>
          </a:p>
        </p:txBody>
      </p:sp>
      <p:sp>
        <p:nvSpPr>
          <p:cNvPr id="228" name="Shape 2"/>
          <p:cNvSpPr/>
          <p:nvPr/>
        </p:nvSpPr>
        <p:spPr>
          <a:xfrm>
            <a:off x="559800" y="1795320"/>
            <a:ext cx="13535640" cy="5770440"/>
          </a:xfrm>
          <a:prstGeom prst="roundRect">
            <a:avLst>
              <a:gd name="adj" fmla="val 406"/>
            </a:avLst>
          </a:prstGeom>
          <a:noFill/>
          <a:ln w="7560">
            <a:solidFill>
              <a:srgbClr val="ffffff">
                <a:alpha val="24000"/>
              </a:srgbClr>
            </a:solidFill>
            <a:round/>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229" name="Imagen 19" descr=""/>
          <p:cNvPicPr/>
          <p:nvPr/>
        </p:nvPicPr>
        <p:blipFill>
          <a:blip r:embed="rId1"/>
          <a:stretch/>
        </p:blipFill>
        <p:spPr>
          <a:xfrm>
            <a:off x="12334680" y="7752960"/>
            <a:ext cx="2293920" cy="379080"/>
          </a:xfrm>
          <a:prstGeom prst="rect">
            <a:avLst/>
          </a:prstGeom>
          <a:ln w="0">
            <a:noFill/>
          </a:ln>
        </p:spPr>
      </p:pic>
      <p:pic>
        <p:nvPicPr>
          <p:cNvPr id="230" name="Imagen 21" descr="Gráfico, Gráfico de líneas&#10;&#10;El contenido generado por IA puede ser incorrecto."/>
          <p:cNvPicPr/>
          <p:nvPr/>
        </p:nvPicPr>
        <p:blipFill>
          <a:blip r:embed="rId2"/>
          <a:stretch/>
        </p:blipFill>
        <p:spPr>
          <a:xfrm>
            <a:off x="737640" y="2290320"/>
            <a:ext cx="6397920" cy="479772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231" name="Imagen 23" descr="Gráfico, Gráfico de líneas&#10;&#10;El contenido generado por IA puede ser incorrecto."/>
          <p:cNvPicPr/>
          <p:nvPr/>
        </p:nvPicPr>
        <p:blipFill>
          <a:blip r:embed="rId3"/>
          <a:stretch/>
        </p:blipFill>
        <p:spPr>
          <a:xfrm>
            <a:off x="7493400" y="2254680"/>
            <a:ext cx="6445080" cy="48333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 0"/>
          <p:cNvSpPr/>
          <p:nvPr/>
        </p:nvSpPr>
        <p:spPr>
          <a:xfrm>
            <a:off x="546120" y="429120"/>
            <a:ext cx="7592760" cy="485640"/>
          </a:xfrm>
          <a:prstGeom prst="rect">
            <a:avLst/>
          </a:prstGeom>
          <a:noFill/>
          <a:ln w="0">
            <a:noFill/>
          </a:ln>
        </p:spPr>
        <p:style>
          <a:lnRef idx="0"/>
          <a:fillRef idx="0"/>
          <a:effectRef idx="0"/>
          <a:fontRef idx="minor"/>
        </p:style>
        <p:txBody>
          <a:bodyPr wrap="none" lIns="0" rIns="0" tIns="0" bIns="0" anchor="t">
            <a:noAutofit/>
          </a:bodyPr>
          <a:p>
            <a:pPr defTabSz="914400">
              <a:lnSpc>
                <a:spcPts val="3801"/>
              </a:lnSpc>
              <a:tabLst>
                <a:tab algn="l" pos="0"/>
              </a:tabLst>
            </a:pPr>
            <a:r>
              <a:rPr b="0" lang="en-US" sz="3050" spc="-1" strike="noStrike">
                <a:solidFill>
                  <a:srgbClr val="f7f7f8"/>
                </a:solidFill>
                <a:latin typeface="DM Sans Medium"/>
                <a:ea typeface="DM Sans Medium"/>
              </a:rPr>
              <a:t>Error del KLL sketch</a:t>
            </a:r>
            <a:endParaRPr b="0" lang="en-US" sz="3050" spc="-1" strike="noStrike">
              <a:solidFill>
                <a:srgbClr val="000000"/>
              </a:solidFill>
              <a:latin typeface="Arial"/>
            </a:endParaRPr>
          </a:p>
        </p:txBody>
      </p:sp>
      <p:sp>
        <p:nvSpPr>
          <p:cNvPr id="233" name="Text 1"/>
          <p:cNvSpPr/>
          <p:nvPr/>
        </p:nvSpPr>
        <p:spPr>
          <a:xfrm>
            <a:off x="546120" y="1229040"/>
            <a:ext cx="13535640" cy="1076760"/>
          </a:xfrm>
          <a:prstGeom prst="rect">
            <a:avLst/>
          </a:prstGeom>
          <a:noFill/>
          <a:ln w="0">
            <a:noFill/>
          </a:ln>
        </p:spPr>
        <p:style>
          <a:lnRef idx="0"/>
          <a:fillRef idx="0"/>
          <a:effectRef idx="0"/>
          <a:fontRef idx="minor"/>
        </p:style>
        <p:txBody>
          <a:bodyPr lIns="0" rIns="0" tIns="0" bIns="0" anchor="t">
            <a:noAutofit/>
          </a:bodyPr>
          <a:p>
            <a:pPr defTabSz="914400">
              <a:lnSpc>
                <a:spcPts val="1950"/>
              </a:lnSpc>
              <a:tabLst>
                <a:tab algn="l" pos="0"/>
              </a:tabLst>
            </a:pPr>
            <a:r>
              <a:rPr b="0" lang="en-US" sz="2000" spc="-1" strike="noStrike">
                <a:solidFill>
                  <a:srgbClr val="d6d9d7"/>
                </a:solidFill>
                <a:latin typeface="Inter"/>
                <a:ea typeface="DejaVu Sans"/>
              </a:rPr>
              <a:t>El Rank Error mide la diferencia entre la posición real de un percentil y la posición aproximada entregada por el sketch, normalizada por el tamaño del conjunto de datos</a:t>
            </a:r>
            <a:endParaRPr b="0" lang="en-US" sz="2000" spc="-1" strike="noStrike">
              <a:solidFill>
                <a:srgbClr val="000000"/>
              </a:solidFill>
              <a:latin typeface="Arial"/>
            </a:endParaRPr>
          </a:p>
          <a:p>
            <a:pPr defTabSz="914400">
              <a:lnSpc>
                <a:spcPts val="1950"/>
              </a:lnSpc>
              <a:tabLst>
                <a:tab algn="l" pos="0"/>
              </a:tabLst>
            </a:pPr>
            <a:endParaRPr b="0" lang="en-US" sz="2000" spc="-1" strike="noStrike">
              <a:solidFill>
                <a:srgbClr val="000000"/>
              </a:solidFill>
              <a:latin typeface="Arial"/>
            </a:endParaRPr>
          </a:p>
        </p:txBody>
      </p:sp>
      <p:pic>
        <p:nvPicPr>
          <p:cNvPr id="234" name="Imagen 10" descr="Imagen de la pantalla de un celular con texto&#10;&#10;El contenido generado por IA puede ser incorrecto."/>
          <p:cNvPicPr/>
          <p:nvPr/>
        </p:nvPicPr>
        <p:blipFill>
          <a:blip r:embed="rId1"/>
          <a:stretch/>
        </p:blipFill>
        <p:spPr>
          <a:xfrm>
            <a:off x="1216080" y="2465280"/>
            <a:ext cx="12195720" cy="4533480"/>
          </a:xfrm>
          <a:prstGeom prst="rect">
            <a:avLst/>
          </a:prstGeom>
          <a:ln cap="sq" w="190500">
            <a:solidFill>
              <a:srgbClr val="c8c6bd"/>
            </a:solidFill>
            <a:miter/>
          </a:ln>
          <a:effectLst>
            <a:outerShdw algn="bl" blurRad="254160" rotWithShape="0">
              <a:srgbClr val="000000">
                <a:alpha val="43000"/>
              </a:srgbClr>
            </a:outerShdw>
          </a:effectLst>
          <a:scene3d>
            <a:camera fov="5400000" prst="perspectiveFront"/>
            <a:lightRig dir="t" rig="threePt">
              <a:rot lat="0" lon="0" rev="2100000"/>
            </a:lightRig>
          </a:scene3d>
          <a:sp3d extrusionH="25400">
            <a:bevelT prst="hardEdge" w="304800" h="152400"/>
            <a:extrusionClr>
              <a:srgbClr val="000000"/>
            </a:extrusionClr>
          </a:sp3d>
        </p:spPr>
      </p:pic>
      <p:pic>
        <p:nvPicPr>
          <p:cNvPr id="235" name="Imagen 12" descr=""/>
          <p:cNvPicPr/>
          <p:nvPr/>
        </p:nvPicPr>
        <p:blipFill>
          <a:blip r:embed="rId2"/>
          <a:stretch/>
        </p:blipFill>
        <p:spPr>
          <a:xfrm>
            <a:off x="12145320" y="7751160"/>
            <a:ext cx="2483280" cy="476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 0"/>
          <p:cNvSpPr/>
          <p:nvPr/>
        </p:nvSpPr>
        <p:spPr>
          <a:xfrm>
            <a:off x="546120" y="429120"/>
            <a:ext cx="7592760" cy="485640"/>
          </a:xfrm>
          <a:prstGeom prst="rect">
            <a:avLst/>
          </a:prstGeom>
          <a:noFill/>
          <a:ln w="0">
            <a:noFill/>
          </a:ln>
        </p:spPr>
        <p:style>
          <a:lnRef idx="0"/>
          <a:fillRef idx="0"/>
          <a:effectRef idx="0"/>
          <a:fontRef idx="minor"/>
        </p:style>
        <p:txBody>
          <a:bodyPr wrap="none" lIns="0" rIns="0" tIns="0" bIns="0" anchor="t">
            <a:noAutofit/>
          </a:bodyPr>
          <a:p>
            <a:pPr defTabSz="914400">
              <a:lnSpc>
                <a:spcPts val="3801"/>
              </a:lnSpc>
              <a:tabLst>
                <a:tab algn="l" pos="0"/>
              </a:tabLst>
            </a:pPr>
            <a:r>
              <a:rPr b="0" lang="en-US" sz="3050" spc="-1" strike="noStrike">
                <a:solidFill>
                  <a:srgbClr val="f7f7f8"/>
                </a:solidFill>
                <a:latin typeface="DM Sans Medium"/>
                <a:ea typeface="DM Sans Medium"/>
              </a:rPr>
              <a:t>Error del KLL sketch</a:t>
            </a:r>
            <a:endParaRPr b="0" lang="en-US" sz="3050" spc="-1" strike="noStrike">
              <a:solidFill>
                <a:srgbClr val="000000"/>
              </a:solidFill>
              <a:latin typeface="Arial"/>
            </a:endParaRPr>
          </a:p>
        </p:txBody>
      </p:sp>
      <p:pic>
        <p:nvPicPr>
          <p:cNvPr id="237" name="Imagen 6" descr="Forma&#10;&#10;El contenido generado por IA puede ser incorrecto."/>
          <p:cNvPicPr/>
          <p:nvPr/>
        </p:nvPicPr>
        <p:blipFill>
          <a:blip r:embed="rId1"/>
          <a:stretch/>
        </p:blipFill>
        <p:spPr>
          <a:xfrm>
            <a:off x="12339000" y="7059600"/>
            <a:ext cx="2289600" cy="1046160"/>
          </a:xfrm>
          <a:prstGeom prst="rect">
            <a:avLst/>
          </a:prstGeom>
          <a:ln w="0">
            <a:noFill/>
          </a:ln>
        </p:spPr>
      </p:pic>
      <p:pic>
        <p:nvPicPr>
          <p:cNvPr id="238" name="Imagen 10" descr="Gráfico, Gráfico de líneas&#10;&#10;El contenido generado por IA puede ser incorrecto."/>
          <p:cNvPicPr/>
          <p:nvPr/>
        </p:nvPicPr>
        <p:blipFill>
          <a:blip r:embed="rId2"/>
          <a:stretch/>
        </p:blipFill>
        <p:spPr>
          <a:xfrm>
            <a:off x="3517920" y="1266840"/>
            <a:ext cx="7592760" cy="56941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 0"/>
          <p:cNvSpPr/>
          <p:nvPr/>
        </p:nvSpPr>
        <p:spPr>
          <a:xfrm>
            <a:off x="679320" y="533880"/>
            <a:ext cx="9285480" cy="604440"/>
          </a:xfrm>
          <a:prstGeom prst="rect">
            <a:avLst/>
          </a:prstGeom>
          <a:noFill/>
          <a:ln w="0">
            <a:noFill/>
          </a:ln>
        </p:spPr>
        <p:style>
          <a:lnRef idx="0"/>
          <a:fillRef idx="0"/>
          <a:effectRef idx="0"/>
          <a:fontRef idx="minor"/>
        </p:style>
        <p:txBody>
          <a:bodyPr wrap="none" lIns="0" rIns="0" tIns="0" bIns="0" anchor="t">
            <a:noAutofit/>
          </a:bodyPr>
          <a:p>
            <a:pPr defTabSz="914400">
              <a:lnSpc>
                <a:spcPts val="4751"/>
              </a:lnSpc>
              <a:tabLst>
                <a:tab algn="l" pos="0"/>
              </a:tabLst>
            </a:pPr>
            <a:r>
              <a:rPr b="0" lang="en-US" sz="3800" spc="-1" strike="noStrike">
                <a:solidFill>
                  <a:srgbClr val="f7f7f8"/>
                </a:solidFill>
                <a:latin typeface="DM Sans Medium"/>
                <a:ea typeface="DM Sans Medium"/>
              </a:rPr>
              <a:t>Complejidad Computacional y Eficiencia</a:t>
            </a:r>
            <a:endParaRPr b="0" lang="en-US" sz="3800" spc="-1" strike="noStrike">
              <a:solidFill>
                <a:srgbClr val="000000"/>
              </a:solidFill>
              <a:latin typeface="Arial"/>
            </a:endParaRPr>
          </a:p>
        </p:txBody>
      </p:sp>
      <p:sp>
        <p:nvSpPr>
          <p:cNvPr id="240" name="Text 1"/>
          <p:cNvSpPr/>
          <p:nvPr/>
        </p:nvSpPr>
        <p:spPr>
          <a:xfrm>
            <a:off x="672120" y="1546920"/>
            <a:ext cx="13269240" cy="30852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0" lang="en-US" sz="1500" spc="-1" strike="noStrike">
                <a:solidFill>
                  <a:srgbClr val="d6d9d7"/>
                </a:solidFill>
                <a:latin typeface="Inter"/>
                <a:ea typeface="Inter"/>
              </a:rPr>
              <a:t>Ahora para bins = 1000 y K variable</a:t>
            </a:r>
            <a:endParaRPr b="0" lang="en-US" sz="1500" spc="-1" strike="noStrike">
              <a:solidFill>
                <a:srgbClr val="000000"/>
              </a:solidFill>
              <a:latin typeface="Arial"/>
            </a:endParaRPr>
          </a:p>
        </p:txBody>
      </p:sp>
      <p:sp>
        <p:nvSpPr>
          <p:cNvPr id="241" name="Shape 2"/>
          <p:cNvSpPr/>
          <p:nvPr/>
        </p:nvSpPr>
        <p:spPr>
          <a:xfrm>
            <a:off x="679320" y="2058120"/>
            <a:ext cx="13269240" cy="4795560"/>
          </a:xfrm>
          <a:prstGeom prst="roundRect">
            <a:avLst>
              <a:gd name="adj" fmla="val 607"/>
            </a:avLst>
          </a:prstGeom>
          <a:noFill/>
          <a:ln w="7560">
            <a:solidFill>
              <a:srgbClr val="ffffff">
                <a:alpha val="24000"/>
              </a:srgbClr>
            </a:solidFill>
            <a:round/>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242" name="Shape 3"/>
          <p:cNvSpPr/>
          <p:nvPr/>
        </p:nvSpPr>
        <p:spPr>
          <a:xfrm>
            <a:off x="687240" y="2065680"/>
            <a:ext cx="13254120" cy="5565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243" name="Text 4"/>
          <p:cNvSpPr/>
          <p:nvPr/>
        </p:nvSpPr>
        <p:spPr>
          <a:xfrm>
            <a:off x="881280" y="2189520"/>
            <a:ext cx="6216840" cy="308520"/>
          </a:xfrm>
          <a:prstGeom prst="rect">
            <a:avLst/>
          </a:prstGeom>
          <a:noFill/>
          <a:ln w="0">
            <a:noFill/>
          </a:ln>
        </p:spPr>
        <p:style>
          <a:lnRef idx="0"/>
          <a:fillRef idx="0"/>
          <a:effectRef idx="0"/>
          <a:fontRef idx="minor"/>
        </p:style>
        <p:txBody>
          <a:bodyPr wrap="none" lIns="0" rIns="0" tIns="0" bIns="0" anchor="t">
            <a:noAutofit/>
          </a:bodyPr>
          <a:p>
            <a:pPr algn="ctr" defTabSz="914400">
              <a:lnSpc>
                <a:spcPts val="2401"/>
              </a:lnSpc>
              <a:tabLst>
                <a:tab algn="l" pos="0"/>
              </a:tabLst>
            </a:pPr>
            <a:r>
              <a:rPr b="0" lang="en-US" sz="1500" spc="-1" strike="noStrike">
                <a:solidFill>
                  <a:srgbClr val="d6d9d7"/>
                </a:solidFill>
                <a:latin typeface="Inter"/>
                <a:ea typeface="Inter"/>
              </a:rPr>
              <a:t>Tiempo de ejecución</a:t>
            </a:r>
            <a:endParaRPr b="0" lang="en-US" sz="1500" spc="-1" strike="noStrike">
              <a:solidFill>
                <a:srgbClr val="000000"/>
              </a:solidFill>
              <a:latin typeface="Arial"/>
            </a:endParaRPr>
          </a:p>
        </p:txBody>
      </p:sp>
      <p:sp>
        <p:nvSpPr>
          <p:cNvPr id="244" name="Text 5"/>
          <p:cNvSpPr/>
          <p:nvPr/>
        </p:nvSpPr>
        <p:spPr>
          <a:xfrm>
            <a:off x="7495920" y="2189520"/>
            <a:ext cx="6251040" cy="308520"/>
          </a:xfrm>
          <a:prstGeom prst="rect">
            <a:avLst/>
          </a:prstGeom>
          <a:noFill/>
          <a:ln w="0">
            <a:noFill/>
          </a:ln>
        </p:spPr>
        <p:style>
          <a:lnRef idx="0"/>
          <a:fillRef idx="0"/>
          <a:effectRef idx="0"/>
          <a:fontRef idx="minor"/>
        </p:style>
        <p:txBody>
          <a:bodyPr wrap="none" lIns="0" rIns="0" tIns="0" bIns="0" anchor="t">
            <a:noAutofit/>
          </a:bodyPr>
          <a:p>
            <a:pPr algn="ctr" defTabSz="914400">
              <a:lnSpc>
                <a:spcPts val="2401"/>
              </a:lnSpc>
              <a:tabLst>
                <a:tab algn="l" pos="0"/>
              </a:tabLst>
            </a:pPr>
            <a:r>
              <a:rPr b="0" lang="en-US" sz="1500" spc="-1" strike="noStrike">
                <a:solidFill>
                  <a:srgbClr val="d6d9d7"/>
                </a:solidFill>
                <a:latin typeface="Inter"/>
                <a:ea typeface="Inter"/>
              </a:rPr>
              <a:t>Uso de memoria</a:t>
            </a:r>
            <a:endParaRPr b="0" lang="en-US" sz="1500" spc="-1" strike="noStrike">
              <a:solidFill>
                <a:srgbClr val="000000"/>
              </a:solidFill>
              <a:latin typeface="Arial"/>
            </a:endParaRPr>
          </a:p>
        </p:txBody>
      </p:sp>
      <p:sp>
        <p:nvSpPr>
          <p:cNvPr id="245" name="Shape 6"/>
          <p:cNvSpPr/>
          <p:nvPr/>
        </p:nvSpPr>
        <p:spPr>
          <a:xfrm>
            <a:off x="687240" y="2624400"/>
            <a:ext cx="13254120" cy="422172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46" name="Text 7"/>
          <p:cNvSpPr/>
          <p:nvPr/>
        </p:nvSpPr>
        <p:spPr>
          <a:xfrm>
            <a:off x="881280" y="6413400"/>
            <a:ext cx="6216840" cy="308520"/>
          </a:xfrm>
          <a:prstGeom prst="rect">
            <a:avLst/>
          </a:prstGeom>
          <a:noFill/>
          <a:ln w="0">
            <a:noFill/>
          </a:ln>
        </p:spPr>
        <p:style>
          <a:lnRef idx="0"/>
          <a:fillRef idx="0"/>
          <a:effectRef idx="0"/>
          <a:fontRef idx="minor"/>
        </p:style>
        <p:txBody>
          <a:bodyPr wrap="none" lIns="0" rIns="0" tIns="0" bIns="0" anchor="t">
            <a:noAutofit/>
          </a:bodyPr>
          <a:p>
            <a:pPr defTabSz="914400">
              <a:lnSpc>
                <a:spcPct val="100000"/>
              </a:lnSpc>
            </a:pPr>
            <a:endParaRPr b="0" lang="en-US" sz="1500" spc="-1" strike="noStrike">
              <a:solidFill>
                <a:srgbClr val="000000"/>
              </a:solidFill>
              <a:latin typeface="Arial"/>
              <a:ea typeface="DejaVu Sans"/>
            </a:endParaRPr>
          </a:p>
        </p:txBody>
      </p:sp>
      <p:sp>
        <p:nvSpPr>
          <p:cNvPr id="247" name="Text 8"/>
          <p:cNvSpPr/>
          <p:nvPr/>
        </p:nvSpPr>
        <p:spPr>
          <a:xfrm>
            <a:off x="7495920" y="6413400"/>
            <a:ext cx="6251040" cy="308520"/>
          </a:xfrm>
          <a:prstGeom prst="rect">
            <a:avLst/>
          </a:prstGeom>
          <a:noFill/>
          <a:ln w="0">
            <a:noFill/>
          </a:ln>
        </p:spPr>
        <p:style>
          <a:lnRef idx="0"/>
          <a:fillRef idx="0"/>
          <a:effectRef idx="0"/>
          <a:fontRef idx="minor"/>
        </p:style>
        <p:txBody>
          <a:bodyPr wrap="none" lIns="0" rIns="0" tIns="0" bIns="0" anchor="t">
            <a:noAutofit/>
          </a:bodyPr>
          <a:p>
            <a:pPr defTabSz="914400">
              <a:lnSpc>
                <a:spcPct val="100000"/>
              </a:lnSpc>
            </a:pPr>
            <a:endParaRPr b="0" lang="en-US" sz="1500" spc="-1" strike="noStrike">
              <a:solidFill>
                <a:srgbClr val="000000"/>
              </a:solidFill>
              <a:latin typeface="Arial"/>
              <a:ea typeface="DejaVu Sans"/>
            </a:endParaRPr>
          </a:p>
        </p:txBody>
      </p:sp>
      <p:sp>
        <p:nvSpPr>
          <p:cNvPr id="248" name="Text 9"/>
          <p:cNvSpPr/>
          <p:nvPr/>
        </p:nvSpPr>
        <p:spPr>
          <a:xfrm>
            <a:off x="679320" y="7074360"/>
            <a:ext cx="13269240" cy="619200"/>
          </a:xfrm>
          <a:prstGeom prst="rect">
            <a:avLst/>
          </a:prstGeom>
          <a:noFill/>
          <a:ln w="0">
            <a:noFill/>
          </a:ln>
        </p:spPr>
        <p:style>
          <a:lnRef idx="0"/>
          <a:fillRef idx="0"/>
          <a:effectRef idx="0"/>
          <a:fontRef idx="minor"/>
        </p:style>
        <p:txBody>
          <a:bodyPr lIns="0" rIns="0" tIns="0" bIns="0" anchor="t">
            <a:noAutofit/>
          </a:bodyPr>
          <a:p>
            <a:pPr defTabSz="914400">
              <a:lnSpc>
                <a:spcPts val="2401"/>
              </a:lnSpc>
              <a:tabLst>
                <a:tab algn="l" pos="0"/>
              </a:tabLst>
            </a:pPr>
            <a:r>
              <a:rPr b="0" lang="en-US" sz="1500" spc="-1" strike="noStrike">
                <a:solidFill>
                  <a:srgbClr val="d6d9d7"/>
                </a:solidFill>
                <a:latin typeface="Inter"/>
                <a:ea typeface="Inter"/>
              </a:rPr>
              <a:t>El Kll permite obtener estadísticas robustas de cobertura genómica con memoria constante, mientras que el enfoque basado en sort no escala a genomas completos</a:t>
            </a:r>
            <a:endParaRPr b="0" lang="en-US" sz="1500" spc="-1" strike="noStrike">
              <a:solidFill>
                <a:srgbClr val="000000"/>
              </a:solidFill>
              <a:latin typeface="Arial"/>
            </a:endParaRPr>
          </a:p>
        </p:txBody>
      </p:sp>
      <p:pic>
        <p:nvPicPr>
          <p:cNvPr id="249" name="Imagen 15" descr=""/>
          <p:cNvPicPr/>
          <p:nvPr/>
        </p:nvPicPr>
        <p:blipFill>
          <a:blip r:embed="rId1"/>
          <a:stretch/>
        </p:blipFill>
        <p:spPr>
          <a:xfrm>
            <a:off x="12812040" y="7736400"/>
            <a:ext cx="1817280" cy="455400"/>
          </a:xfrm>
          <a:prstGeom prst="rect">
            <a:avLst/>
          </a:prstGeom>
          <a:ln w="0">
            <a:noFill/>
          </a:ln>
        </p:spPr>
      </p:pic>
      <p:pic>
        <p:nvPicPr>
          <p:cNvPr id="250" name="Imagen 19" descr="Gráfico, Gráfico de líneas&#10;&#10;El contenido generado por IA puede ser incorrecto."/>
          <p:cNvPicPr/>
          <p:nvPr/>
        </p:nvPicPr>
        <p:blipFill>
          <a:blip r:embed="rId2"/>
          <a:stretch/>
        </p:blipFill>
        <p:spPr>
          <a:xfrm>
            <a:off x="7804440" y="2738160"/>
            <a:ext cx="5915160" cy="3696480"/>
          </a:xfrm>
          <a:prstGeom prst="rect">
            <a:avLst/>
          </a:prstGeom>
          <a:ln w="0">
            <a:noFill/>
          </a:ln>
        </p:spPr>
      </p:pic>
      <p:pic>
        <p:nvPicPr>
          <p:cNvPr id="251" name="Imagen 21" descr="Gráfico, Gráfico de líneas&#10;&#10;El contenido generado por IA puede ser incorrecto."/>
          <p:cNvPicPr/>
          <p:nvPr/>
        </p:nvPicPr>
        <p:blipFill>
          <a:blip r:embed="rId3"/>
          <a:stretch/>
        </p:blipFill>
        <p:spPr>
          <a:xfrm>
            <a:off x="1188000" y="2747880"/>
            <a:ext cx="5910120" cy="36932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 0"/>
          <p:cNvSpPr/>
          <p:nvPr/>
        </p:nvSpPr>
        <p:spPr>
          <a:xfrm>
            <a:off x="679320" y="533880"/>
            <a:ext cx="9285480" cy="604440"/>
          </a:xfrm>
          <a:prstGeom prst="rect">
            <a:avLst/>
          </a:prstGeom>
          <a:noFill/>
          <a:ln w="0">
            <a:noFill/>
          </a:ln>
        </p:spPr>
        <p:style>
          <a:lnRef idx="0"/>
          <a:fillRef idx="0"/>
          <a:effectRef idx="0"/>
          <a:fontRef idx="minor"/>
        </p:style>
        <p:txBody>
          <a:bodyPr wrap="none" lIns="0" rIns="0" tIns="0" bIns="0" anchor="t">
            <a:noAutofit/>
          </a:bodyPr>
          <a:p>
            <a:pPr defTabSz="914400">
              <a:lnSpc>
                <a:spcPts val="4751"/>
              </a:lnSpc>
              <a:tabLst>
                <a:tab algn="l" pos="0"/>
              </a:tabLst>
            </a:pPr>
            <a:r>
              <a:rPr b="0" lang="en-US" sz="3800" spc="-1" strike="noStrike">
                <a:solidFill>
                  <a:srgbClr val="f7f7f8"/>
                </a:solidFill>
                <a:latin typeface="DM Sans Medium"/>
                <a:ea typeface="DM Sans Medium"/>
              </a:rPr>
              <a:t>Complejidad Computacional y Eficiencia</a:t>
            </a:r>
            <a:endParaRPr b="0" lang="en-US" sz="3800" spc="-1" strike="noStrike">
              <a:solidFill>
                <a:srgbClr val="000000"/>
              </a:solidFill>
              <a:latin typeface="Arial"/>
            </a:endParaRPr>
          </a:p>
        </p:txBody>
      </p:sp>
      <p:sp>
        <p:nvSpPr>
          <p:cNvPr id="253" name="Text 1"/>
          <p:cNvSpPr/>
          <p:nvPr/>
        </p:nvSpPr>
        <p:spPr>
          <a:xfrm>
            <a:off x="679320" y="1528920"/>
            <a:ext cx="13269240" cy="30852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0" lang="en-US" sz="1500" spc="-1" strike="noStrike">
                <a:solidFill>
                  <a:srgbClr val="d6d9d7"/>
                </a:solidFill>
                <a:latin typeface="Inter"/>
                <a:ea typeface="Inter"/>
              </a:rPr>
              <a:t>Comparación KLL vs Sort para el resumen de cobertura genómica en bins variando el bin size, para k = 4</a:t>
            </a:r>
            <a:endParaRPr b="0" lang="en-US" sz="1500" spc="-1" strike="noStrike">
              <a:solidFill>
                <a:srgbClr val="000000"/>
              </a:solidFill>
              <a:latin typeface="Arial"/>
            </a:endParaRPr>
          </a:p>
        </p:txBody>
      </p:sp>
      <p:sp>
        <p:nvSpPr>
          <p:cNvPr id="254" name="Shape 2"/>
          <p:cNvSpPr/>
          <p:nvPr/>
        </p:nvSpPr>
        <p:spPr>
          <a:xfrm>
            <a:off x="679320" y="2058120"/>
            <a:ext cx="13269240" cy="4795560"/>
          </a:xfrm>
          <a:prstGeom prst="roundRect">
            <a:avLst>
              <a:gd name="adj" fmla="val 607"/>
            </a:avLst>
          </a:prstGeom>
          <a:noFill/>
          <a:ln w="7560">
            <a:solidFill>
              <a:srgbClr val="ffffff">
                <a:alpha val="24000"/>
              </a:srgbClr>
            </a:solidFill>
            <a:round/>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255" name="Shape 3"/>
          <p:cNvSpPr/>
          <p:nvPr/>
        </p:nvSpPr>
        <p:spPr>
          <a:xfrm>
            <a:off x="687240" y="2065680"/>
            <a:ext cx="13254120" cy="5565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256" name="Text 4"/>
          <p:cNvSpPr/>
          <p:nvPr/>
        </p:nvSpPr>
        <p:spPr>
          <a:xfrm>
            <a:off x="881280" y="2189520"/>
            <a:ext cx="6216840" cy="308520"/>
          </a:xfrm>
          <a:prstGeom prst="rect">
            <a:avLst/>
          </a:prstGeom>
          <a:noFill/>
          <a:ln w="0">
            <a:noFill/>
          </a:ln>
        </p:spPr>
        <p:style>
          <a:lnRef idx="0"/>
          <a:fillRef idx="0"/>
          <a:effectRef idx="0"/>
          <a:fontRef idx="minor"/>
        </p:style>
        <p:txBody>
          <a:bodyPr wrap="none" lIns="0" rIns="0" tIns="0" bIns="0" anchor="t">
            <a:noAutofit/>
          </a:bodyPr>
          <a:p>
            <a:pPr algn="ctr" defTabSz="914400">
              <a:lnSpc>
                <a:spcPts val="2401"/>
              </a:lnSpc>
              <a:tabLst>
                <a:tab algn="l" pos="0"/>
              </a:tabLst>
            </a:pPr>
            <a:r>
              <a:rPr b="0" lang="en-US" sz="1500" spc="-1" strike="noStrike">
                <a:solidFill>
                  <a:srgbClr val="d6d9d7"/>
                </a:solidFill>
                <a:latin typeface="Inter"/>
                <a:ea typeface="Inter"/>
              </a:rPr>
              <a:t>Tiempo de ejecución</a:t>
            </a:r>
            <a:endParaRPr b="0" lang="en-US" sz="1500" spc="-1" strike="noStrike">
              <a:solidFill>
                <a:srgbClr val="000000"/>
              </a:solidFill>
              <a:latin typeface="Arial"/>
            </a:endParaRPr>
          </a:p>
        </p:txBody>
      </p:sp>
      <p:sp>
        <p:nvSpPr>
          <p:cNvPr id="257" name="Text 5"/>
          <p:cNvSpPr/>
          <p:nvPr/>
        </p:nvSpPr>
        <p:spPr>
          <a:xfrm>
            <a:off x="7495920" y="2189520"/>
            <a:ext cx="6251040" cy="308520"/>
          </a:xfrm>
          <a:prstGeom prst="rect">
            <a:avLst/>
          </a:prstGeom>
          <a:noFill/>
          <a:ln w="0">
            <a:noFill/>
          </a:ln>
        </p:spPr>
        <p:style>
          <a:lnRef idx="0"/>
          <a:fillRef idx="0"/>
          <a:effectRef idx="0"/>
          <a:fontRef idx="minor"/>
        </p:style>
        <p:txBody>
          <a:bodyPr wrap="none" lIns="0" rIns="0" tIns="0" bIns="0" anchor="t">
            <a:noAutofit/>
          </a:bodyPr>
          <a:p>
            <a:pPr algn="ctr" defTabSz="914400">
              <a:lnSpc>
                <a:spcPts val="2401"/>
              </a:lnSpc>
              <a:tabLst>
                <a:tab algn="l" pos="0"/>
              </a:tabLst>
            </a:pPr>
            <a:r>
              <a:rPr b="0" lang="en-US" sz="1500" spc="-1" strike="noStrike">
                <a:solidFill>
                  <a:srgbClr val="d6d9d7"/>
                </a:solidFill>
                <a:latin typeface="Inter"/>
                <a:ea typeface="Inter"/>
              </a:rPr>
              <a:t>Uso de memoria</a:t>
            </a:r>
            <a:endParaRPr b="0" lang="en-US" sz="1500" spc="-1" strike="noStrike">
              <a:solidFill>
                <a:srgbClr val="000000"/>
              </a:solidFill>
              <a:latin typeface="Arial"/>
            </a:endParaRPr>
          </a:p>
        </p:txBody>
      </p:sp>
      <p:sp>
        <p:nvSpPr>
          <p:cNvPr id="258" name="Shape 6"/>
          <p:cNvSpPr/>
          <p:nvPr/>
        </p:nvSpPr>
        <p:spPr>
          <a:xfrm>
            <a:off x="687240" y="2624400"/>
            <a:ext cx="13254120" cy="422172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59" name="Text 7"/>
          <p:cNvSpPr/>
          <p:nvPr/>
        </p:nvSpPr>
        <p:spPr>
          <a:xfrm>
            <a:off x="881280" y="6413400"/>
            <a:ext cx="6216840" cy="308520"/>
          </a:xfrm>
          <a:prstGeom prst="rect">
            <a:avLst/>
          </a:prstGeom>
          <a:noFill/>
          <a:ln w="0">
            <a:noFill/>
          </a:ln>
        </p:spPr>
        <p:style>
          <a:lnRef idx="0"/>
          <a:fillRef idx="0"/>
          <a:effectRef idx="0"/>
          <a:fontRef idx="minor"/>
        </p:style>
        <p:txBody>
          <a:bodyPr wrap="none" lIns="0" rIns="0" tIns="0" bIns="0" anchor="t">
            <a:noAutofit/>
          </a:bodyPr>
          <a:p>
            <a:pPr defTabSz="914400">
              <a:lnSpc>
                <a:spcPct val="100000"/>
              </a:lnSpc>
            </a:pPr>
            <a:endParaRPr b="0" lang="en-US" sz="1500" spc="-1" strike="noStrike">
              <a:solidFill>
                <a:srgbClr val="000000"/>
              </a:solidFill>
              <a:latin typeface="Arial"/>
              <a:ea typeface="DejaVu Sans"/>
            </a:endParaRPr>
          </a:p>
        </p:txBody>
      </p:sp>
      <p:sp>
        <p:nvSpPr>
          <p:cNvPr id="260" name="Text 8"/>
          <p:cNvSpPr/>
          <p:nvPr/>
        </p:nvSpPr>
        <p:spPr>
          <a:xfrm>
            <a:off x="7495920" y="6413400"/>
            <a:ext cx="6251040" cy="308520"/>
          </a:xfrm>
          <a:prstGeom prst="rect">
            <a:avLst/>
          </a:prstGeom>
          <a:noFill/>
          <a:ln w="0">
            <a:noFill/>
          </a:ln>
        </p:spPr>
        <p:style>
          <a:lnRef idx="0"/>
          <a:fillRef idx="0"/>
          <a:effectRef idx="0"/>
          <a:fontRef idx="minor"/>
        </p:style>
        <p:txBody>
          <a:bodyPr wrap="none" lIns="0" rIns="0" tIns="0" bIns="0" anchor="t">
            <a:noAutofit/>
          </a:bodyPr>
          <a:p>
            <a:pPr defTabSz="914400">
              <a:lnSpc>
                <a:spcPct val="100000"/>
              </a:lnSpc>
            </a:pPr>
            <a:endParaRPr b="0" lang="en-US" sz="1500" spc="-1" strike="noStrike">
              <a:solidFill>
                <a:srgbClr val="000000"/>
              </a:solidFill>
              <a:latin typeface="Arial"/>
              <a:ea typeface="DejaVu Sans"/>
            </a:endParaRPr>
          </a:p>
        </p:txBody>
      </p:sp>
      <p:pic>
        <p:nvPicPr>
          <p:cNvPr id="261" name="Imagen 258" descr=""/>
          <p:cNvPicPr/>
          <p:nvPr/>
        </p:nvPicPr>
        <p:blipFill>
          <a:blip r:embed="rId1"/>
          <a:stretch/>
        </p:blipFill>
        <p:spPr>
          <a:xfrm>
            <a:off x="12812040" y="7736400"/>
            <a:ext cx="1817280" cy="455400"/>
          </a:xfrm>
          <a:prstGeom prst="rect">
            <a:avLst/>
          </a:prstGeom>
          <a:ln w="0">
            <a:noFill/>
          </a:ln>
        </p:spPr>
      </p:pic>
      <p:pic>
        <p:nvPicPr>
          <p:cNvPr id="262" name="Imagen 2" descr="Gráfico, Gráfico de líneas&#10;&#10;El contenido generado por IA puede ser incorrecto."/>
          <p:cNvPicPr/>
          <p:nvPr/>
        </p:nvPicPr>
        <p:blipFill>
          <a:blip r:embed="rId2"/>
          <a:stretch/>
        </p:blipFill>
        <p:spPr>
          <a:xfrm>
            <a:off x="1355760" y="2755800"/>
            <a:ext cx="4820400" cy="3615120"/>
          </a:xfrm>
          <a:prstGeom prst="rect">
            <a:avLst/>
          </a:prstGeom>
          <a:ln w="0">
            <a:noFill/>
          </a:ln>
        </p:spPr>
      </p:pic>
      <p:pic>
        <p:nvPicPr>
          <p:cNvPr id="263" name="Imagen 6" descr="Gráfico, Gráfico de líneas&#10;&#10;El contenido generado por IA puede ser incorrecto."/>
          <p:cNvPicPr/>
          <p:nvPr/>
        </p:nvPicPr>
        <p:blipFill>
          <a:blip r:embed="rId3"/>
          <a:stretch/>
        </p:blipFill>
        <p:spPr>
          <a:xfrm>
            <a:off x="8267040" y="2797560"/>
            <a:ext cx="4709160" cy="35316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 0"/>
          <p:cNvSpPr/>
          <p:nvPr/>
        </p:nvSpPr>
        <p:spPr>
          <a:xfrm>
            <a:off x="793800" y="1100880"/>
            <a:ext cx="12278160" cy="7066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0" lang="en-US" sz="4450" spc="-1" strike="noStrike">
                <a:solidFill>
                  <a:srgbClr val="f7f7f8"/>
                </a:solidFill>
                <a:latin typeface="DM Sans Medium"/>
                <a:ea typeface="DM Sans Medium"/>
              </a:rPr>
              <a:t>Resultados con bins de 1000 bases y K = 400 </a:t>
            </a:r>
            <a:endParaRPr b="0" lang="en-US" sz="4450" spc="-1" strike="noStrike">
              <a:solidFill>
                <a:srgbClr val="000000"/>
              </a:solidFill>
              <a:latin typeface="Arial"/>
            </a:endParaRPr>
          </a:p>
        </p:txBody>
      </p:sp>
      <p:sp>
        <p:nvSpPr>
          <p:cNvPr id="265" name="Text 1"/>
          <p:cNvSpPr/>
          <p:nvPr/>
        </p:nvSpPr>
        <p:spPr>
          <a:xfrm>
            <a:off x="793800" y="2263320"/>
            <a:ext cx="13040640" cy="7236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d6d9d7"/>
                </a:solidFill>
                <a:latin typeface="Inter"/>
                <a:ea typeface="Inter"/>
              </a:rPr>
              <a:t>Se procesó un archivo BAM de 191GB que contiene 5 cromosomas, demostrando eficiencia y precisión en la cuantificación de la cobertura genómica</a:t>
            </a:r>
            <a:endParaRPr b="0" lang="en-US" sz="1750" spc="-1" strike="noStrike">
              <a:solidFill>
                <a:srgbClr val="000000"/>
              </a:solidFill>
              <a:latin typeface="Arial"/>
            </a:endParaRPr>
          </a:p>
        </p:txBody>
      </p:sp>
      <p:sp>
        <p:nvSpPr>
          <p:cNvPr id="266" name="Shape 2"/>
          <p:cNvSpPr/>
          <p:nvPr/>
        </p:nvSpPr>
        <p:spPr>
          <a:xfrm>
            <a:off x="793800" y="3244320"/>
            <a:ext cx="13040640" cy="2901240"/>
          </a:xfrm>
          <a:prstGeom prst="roundRect">
            <a:avLst>
              <a:gd name="adj" fmla="val 1172"/>
            </a:avLst>
          </a:prstGeom>
          <a:noFill/>
          <a:ln w="7560">
            <a:solidFill>
              <a:srgbClr val="ffffff">
                <a:alpha val="24000"/>
              </a:srgbClr>
            </a:solidFill>
            <a:round/>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267" name="Shape 3"/>
          <p:cNvSpPr/>
          <p:nvPr/>
        </p:nvSpPr>
        <p:spPr>
          <a:xfrm>
            <a:off x="801360" y="3251880"/>
            <a:ext cx="13025520" cy="6480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268" name="Text 4"/>
          <p:cNvSpPr/>
          <p:nvPr/>
        </p:nvSpPr>
        <p:spPr>
          <a:xfrm>
            <a:off x="1028160" y="3395520"/>
            <a:ext cx="6054120" cy="3607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pc="-1" strike="noStrike">
                <a:solidFill>
                  <a:srgbClr val="d6d9d7"/>
                </a:solidFill>
                <a:latin typeface="Inter"/>
                <a:ea typeface="Inter"/>
              </a:rPr>
              <a:t>Fase 1 - Estimación global (KLL)</a:t>
            </a:r>
            <a:endParaRPr b="0" lang="en-US" sz="1750" spc="-1" strike="noStrike">
              <a:solidFill>
                <a:srgbClr val="000000"/>
              </a:solidFill>
              <a:latin typeface="Arial"/>
            </a:endParaRPr>
          </a:p>
        </p:txBody>
      </p:sp>
      <p:sp>
        <p:nvSpPr>
          <p:cNvPr id="269" name="Text 5"/>
          <p:cNvSpPr/>
          <p:nvPr/>
        </p:nvSpPr>
        <p:spPr>
          <a:xfrm>
            <a:off x="7545960" y="3395520"/>
            <a:ext cx="6054120" cy="3607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pc="-1" strike="noStrike">
                <a:solidFill>
                  <a:srgbClr val="d6d9d7"/>
                </a:solidFill>
                <a:latin typeface="Inter"/>
                <a:ea typeface="Inter"/>
              </a:rPr>
              <a:t>Fase 2 - Detección local (CNVs)</a:t>
            </a:r>
            <a:endParaRPr b="0" lang="en-US" sz="1750" spc="-1" strike="noStrike">
              <a:solidFill>
                <a:srgbClr val="000000"/>
              </a:solidFill>
              <a:latin typeface="Arial"/>
            </a:endParaRPr>
          </a:p>
        </p:txBody>
      </p:sp>
      <p:sp>
        <p:nvSpPr>
          <p:cNvPr id="270" name="Shape 6"/>
          <p:cNvSpPr/>
          <p:nvPr/>
        </p:nvSpPr>
        <p:spPr>
          <a:xfrm>
            <a:off x="801360" y="3902400"/>
            <a:ext cx="13025520" cy="223560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71" name="Text 7"/>
          <p:cNvSpPr/>
          <p:nvPr/>
        </p:nvSpPr>
        <p:spPr>
          <a:xfrm>
            <a:off x="1028160" y="4046040"/>
            <a:ext cx="6054120" cy="3607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d6d9d7"/>
              </a:buClr>
              <a:buFont typeface="Symbol" charset="2"/>
              <a:buChar char=""/>
            </a:pPr>
            <a:r>
              <a:rPr b="0" lang="en-US" sz="1750" spc="-1" strike="noStrike">
                <a:solidFill>
                  <a:srgbClr val="d6d9d7"/>
                </a:solidFill>
                <a:latin typeface="Inter"/>
                <a:ea typeface="Inter"/>
              </a:rPr>
              <a:t>Se recorre todo el archivo .bam</a:t>
            </a:r>
            <a:endParaRPr b="0" lang="en-US" sz="1750" spc="-1" strike="noStrike">
              <a:solidFill>
                <a:srgbClr val="000000"/>
              </a:solidFill>
              <a:latin typeface="Arial"/>
            </a:endParaRPr>
          </a:p>
        </p:txBody>
      </p:sp>
      <p:sp>
        <p:nvSpPr>
          <p:cNvPr id="272" name="Text 8"/>
          <p:cNvSpPr/>
          <p:nvPr/>
        </p:nvSpPr>
        <p:spPr>
          <a:xfrm>
            <a:off x="1028160" y="4476960"/>
            <a:ext cx="6054120" cy="3607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d6d9d7"/>
              </a:buClr>
              <a:buFont typeface="Symbol" charset="2"/>
              <a:buChar char=""/>
            </a:pPr>
            <a:r>
              <a:rPr b="0" lang="en-US" sz="1750" spc="-1" strike="noStrike">
                <a:solidFill>
                  <a:srgbClr val="d6d9d7"/>
                </a:solidFill>
                <a:latin typeface="Inter"/>
                <a:ea typeface="Inter"/>
              </a:rPr>
              <a:t>Se cuenta las coberturas por bin</a:t>
            </a:r>
            <a:endParaRPr b="0" lang="en-US" sz="1750" spc="-1" strike="noStrike">
              <a:solidFill>
                <a:srgbClr val="000000"/>
              </a:solidFill>
              <a:latin typeface="Arial"/>
            </a:endParaRPr>
          </a:p>
        </p:txBody>
      </p:sp>
      <p:sp>
        <p:nvSpPr>
          <p:cNvPr id="273" name="Text 9"/>
          <p:cNvSpPr/>
          <p:nvPr/>
        </p:nvSpPr>
        <p:spPr>
          <a:xfrm>
            <a:off x="1028160" y="4907880"/>
            <a:ext cx="6054120" cy="3607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d6d9d7"/>
              </a:buClr>
              <a:buFont typeface="Symbol" charset="2"/>
              <a:buChar char=""/>
            </a:pPr>
            <a:r>
              <a:rPr b="0" lang="en-US" sz="1750" spc="-1" strike="noStrike">
                <a:solidFill>
                  <a:srgbClr val="d6d9d7"/>
                </a:solidFill>
                <a:latin typeface="Inter"/>
                <a:ea typeface="Inter"/>
              </a:rPr>
              <a:t>Se inserta en el KLL</a:t>
            </a:r>
            <a:endParaRPr b="0" lang="en-US" sz="1750" spc="-1" strike="noStrike">
              <a:solidFill>
                <a:srgbClr val="000000"/>
              </a:solidFill>
              <a:latin typeface="Arial"/>
            </a:endParaRPr>
          </a:p>
        </p:txBody>
      </p:sp>
      <p:sp>
        <p:nvSpPr>
          <p:cNvPr id="274" name="Text 10"/>
          <p:cNvSpPr/>
          <p:nvPr/>
        </p:nvSpPr>
        <p:spPr>
          <a:xfrm>
            <a:off x="7545960" y="4046040"/>
            <a:ext cx="6054120" cy="3607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d6d9d7"/>
              </a:buClr>
              <a:buFont typeface="Symbol" charset="2"/>
              <a:buChar char=""/>
            </a:pPr>
            <a:r>
              <a:rPr b="0" lang="en-US" sz="1750" spc="-1" strike="noStrike">
                <a:solidFill>
                  <a:srgbClr val="d6d9d7"/>
                </a:solidFill>
                <a:latin typeface="Inter"/>
                <a:ea typeface="Inter"/>
              </a:rPr>
              <a:t>Se recorre todo el archivo .bam</a:t>
            </a:r>
            <a:endParaRPr b="0" lang="en-US" sz="1750" spc="-1" strike="noStrike">
              <a:solidFill>
                <a:srgbClr val="000000"/>
              </a:solidFill>
              <a:latin typeface="Arial"/>
            </a:endParaRPr>
          </a:p>
        </p:txBody>
      </p:sp>
      <p:sp>
        <p:nvSpPr>
          <p:cNvPr id="275" name="Text 11"/>
          <p:cNvSpPr/>
          <p:nvPr/>
        </p:nvSpPr>
        <p:spPr>
          <a:xfrm>
            <a:off x="7545960" y="4476960"/>
            <a:ext cx="6054120" cy="3607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d6d9d7"/>
              </a:buClr>
              <a:buFont typeface="Symbol" charset="2"/>
              <a:buChar char=""/>
            </a:pPr>
            <a:r>
              <a:rPr b="0" lang="en-US" sz="1750" spc="-1" strike="noStrike">
                <a:solidFill>
                  <a:srgbClr val="d6d9d7"/>
                </a:solidFill>
                <a:latin typeface="Inter"/>
                <a:ea typeface="Inter"/>
              </a:rPr>
              <a:t>Se vuelve a recorrer los bins</a:t>
            </a:r>
            <a:endParaRPr b="0" lang="en-US" sz="1750" spc="-1" strike="noStrike">
              <a:solidFill>
                <a:srgbClr val="000000"/>
              </a:solidFill>
              <a:latin typeface="Arial"/>
            </a:endParaRPr>
          </a:p>
        </p:txBody>
      </p:sp>
      <p:sp>
        <p:nvSpPr>
          <p:cNvPr id="276" name="Text 12"/>
          <p:cNvSpPr/>
          <p:nvPr/>
        </p:nvSpPr>
        <p:spPr>
          <a:xfrm>
            <a:off x="7545960" y="4907880"/>
            <a:ext cx="6054120" cy="7236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d6d9d7"/>
              </a:buClr>
              <a:buFont typeface="Symbol" charset="2"/>
              <a:buChar char=""/>
            </a:pPr>
            <a:r>
              <a:rPr b="0" lang="en-US" sz="1750" spc="-1" strike="noStrike">
                <a:solidFill>
                  <a:srgbClr val="d6d9d7"/>
                </a:solidFill>
                <a:latin typeface="Inter"/>
                <a:ea typeface="Inter"/>
              </a:rPr>
              <a:t>Con los umbrales conocidos de la fase 1 se detectan runs de bins anómalos</a:t>
            </a:r>
            <a:endParaRPr b="0" lang="en-US" sz="1750" spc="-1" strike="noStrike">
              <a:solidFill>
                <a:srgbClr val="000000"/>
              </a:solidFill>
              <a:latin typeface="Arial"/>
            </a:endParaRPr>
          </a:p>
        </p:txBody>
      </p:sp>
      <p:sp>
        <p:nvSpPr>
          <p:cNvPr id="277" name="Text 13"/>
          <p:cNvSpPr/>
          <p:nvPr/>
        </p:nvSpPr>
        <p:spPr>
          <a:xfrm>
            <a:off x="7545960" y="5701680"/>
            <a:ext cx="6054120" cy="3607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d6d9d7"/>
              </a:buClr>
              <a:buFont typeface="Symbol" charset="2"/>
              <a:buChar char=""/>
            </a:pPr>
            <a:r>
              <a:rPr b="0" lang="en-US" sz="1750" spc="-1" strike="noStrike">
                <a:solidFill>
                  <a:srgbClr val="d6d9d7"/>
                </a:solidFill>
                <a:latin typeface="Inter"/>
                <a:ea typeface="Inter"/>
              </a:rPr>
              <a:t>Guardamos solo CNVs</a:t>
            </a:r>
            <a:endParaRPr b="0" lang="en-US" sz="1750" spc="-1" strike="noStrike">
              <a:solidFill>
                <a:srgbClr val="000000"/>
              </a:solidFill>
              <a:latin typeface="Arial"/>
            </a:endParaRPr>
          </a:p>
        </p:txBody>
      </p:sp>
      <p:sp>
        <p:nvSpPr>
          <p:cNvPr id="278" name="Text 14"/>
          <p:cNvSpPr/>
          <p:nvPr/>
        </p:nvSpPr>
        <p:spPr>
          <a:xfrm>
            <a:off x="793800" y="6402960"/>
            <a:ext cx="13040640" cy="7236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d6d9d7"/>
                </a:solidFill>
                <a:latin typeface="Inter"/>
                <a:ea typeface="Inter"/>
              </a:rPr>
              <a:t>runs de bins anómalos = Secuencias consecutivas de bins cuyas coberturas sean deleción o duplicación respectivamente. </a:t>
            </a:r>
            <a:endParaRPr b="0" lang="en-US" sz="1750" spc="-1" strike="noStrike">
              <a:solidFill>
                <a:srgbClr val="000000"/>
              </a:solidFill>
              <a:latin typeface="Arial"/>
            </a:endParaRPr>
          </a:p>
        </p:txBody>
      </p:sp>
      <p:pic>
        <p:nvPicPr>
          <p:cNvPr id="279" name="Imagen 216" descr=""/>
          <p:cNvPicPr/>
          <p:nvPr/>
        </p:nvPicPr>
        <p:blipFill>
          <a:blip r:embed="rId1"/>
          <a:stretch/>
        </p:blipFill>
        <p:spPr>
          <a:xfrm>
            <a:off x="12812040" y="7772400"/>
            <a:ext cx="1817280" cy="4554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 0"/>
          <p:cNvSpPr/>
          <p:nvPr/>
        </p:nvSpPr>
        <p:spPr>
          <a:xfrm>
            <a:off x="793800" y="1586520"/>
            <a:ext cx="6230520" cy="7066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0" lang="en-US" sz="4450" spc="-1" strike="noStrike">
                <a:solidFill>
                  <a:srgbClr val="f7f7f8"/>
                </a:solidFill>
                <a:latin typeface="DM Sans Medium"/>
                <a:ea typeface="DM Sans Medium"/>
              </a:rPr>
              <a:t>Estimación global (KLL)</a:t>
            </a:r>
            <a:endParaRPr b="0" lang="en-US" sz="4450" spc="-1" strike="noStrike">
              <a:solidFill>
                <a:srgbClr val="000000"/>
              </a:solidFill>
              <a:latin typeface="Arial"/>
            </a:endParaRPr>
          </a:p>
        </p:txBody>
      </p:sp>
      <p:sp>
        <p:nvSpPr>
          <p:cNvPr id="281" name="Text 1"/>
          <p:cNvSpPr/>
          <p:nvPr/>
        </p:nvSpPr>
        <p:spPr>
          <a:xfrm>
            <a:off x="793800" y="2839680"/>
            <a:ext cx="6242400" cy="3607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1" lang="en-US" sz="1750" spc="-1" strike="noStrike">
                <a:solidFill>
                  <a:srgbClr val="d6d9d7"/>
                </a:solidFill>
                <a:latin typeface="Inter"/>
                <a:ea typeface="Inter"/>
              </a:rPr>
              <a:t>Archivo BAM:</a:t>
            </a:r>
            <a:r>
              <a:rPr b="0" lang="en-US" sz="1750" spc="-1" strike="noStrike">
                <a:solidFill>
                  <a:srgbClr val="d6d9d7"/>
                </a:solidFill>
                <a:latin typeface="Inter"/>
                <a:ea typeface="Inter"/>
              </a:rPr>
              <a:t> 191GB</a:t>
            </a:r>
            <a:endParaRPr b="0" lang="en-US" sz="1750" spc="-1" strike="noStrike">
              <a:solidFill>
                <a:srgbClr val="000000"/>
              </a:solidFill>
              <a:latin typeface="Arial"/>
            </a:endParaRPr>
          </a:p>
        </p:txBody>
      </p:sp>
      <p:sp>
        <p:nvSpPr>
          <p:cNvPr id="282" name="Text 2"/>
          <p:cNvSpPr/>
          <p:nvPr/>
        </p:nvSpPr>
        <p:spPr>
          <a:xfrm>
            <a:off x="793800" y="3281760"/>
            <a:ext cx="6242400" cy="3607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1" lang="en-US" sz="1750" spc="-1" strike="noStrike">
                <a:solidFill>
                  <a:srgbClr val="d6d9d7"/>
                </a:solidFill>
                <a:latin typeface="Inter"/>
                <a:ea typeface="Inter"/>
              </a:rPr>
              <a:t>Total Reads:</a:t>
            </a:r>
            <a:r>
              <a:rPr b="0" lang="en-US" sz="1750" spc="-1" strike="noStrike">
                <a:solidFill>
                  <a:srgbClr val="d6d9d7"/>
                </a:solidFill>
                <a:latin typeface="Inter"/>
                <a:ea typeface="Inter"/>
              </a:rPr>
              <a:t> 3,107,255,000</a:t>
            </a:r>
            <a:endParaRPr b="0" lang="en-US" sz="1750" spc="-1" strike="noStrike">
              <a:solidFill>
                <a:srgbClr val="000000"/>
              </a:solidFill>
              <a:latin typeface="Arial"/>
            </a:endParaRPr>
          </a:p>
        </p:txBody>
      </p:sp>
      <p:sp>
        <p:nvSpPr>
          <p:cNvPr id="283" name="Text 3"/>
          <p:cNvSpPr/>
          <p:nvPr/>
        </p:nvSpPr>
        <p:spPr>
          <a:xfrm>
            <a:off x="793800" y="3724200"/>
            <a:ext cx="6242400" cy="3607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1" lang="en-US" sz="1750" spc="-1" strike="noStrike">
                <a:solidFill>
                  <a:srgbClr val="d6d9d7"/>
                </a:solidFill>
                <a:latin typeface="Inter"/>
                <a:ea typeface="Inter"/>
              </a:rPr>
              <a:t>Bins Analizados:</a:t>
            </a:r>
            <a:r>
              <a:rPr b="0" lang="en-US" sz="1750" spc="-1" strike="noStrike">
                <a:solidFill>
                  <a:srgbClr val="d6d9d7"/>
                </a:solidFill>
                <a:latin typeface="Inter"/>
                <a:ea typeface="Inter"/>
              </a:rPr>
              <a:t> 3,107,255 (tamaño 1kb)</a:t>
            </a:r>
            <a:endParaRPr b="0" lang="en-US" sz="1750" spc="-1" strike="noStrike">
              <a:solidFill>
                <a:srgbClr val="000000"/>
              </a:solidFill>
              <a:latin typeface="Arial"/>
            </a:endParaRPr>
          </a:p>
        </p:txBody>
      </p:sp>
      <p:sp>
        <p:nvSpPr>
          <p:cNvPr id="284" name="Text 4"/>
          <p:cNvSpPr/>
          <p:nvPr/>
        </p:nvSpPr>
        <p:spPr>
          <a:xfrm>
            <a:off x="793800" y="4166280"/>
            <a:ext cx="6242400" cy="3607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1" lang="en-US" sz="1750" spc="-1" strike="noStrike">
                <a:solidFill>
                  <a:srgbClr val="d6d9d7"/>
                </a:solidFill>
                <a:latin typeface="Inter"/>
                <a:ea typeface="Inter"/>
              </a:rPr>
              <a:t>Tiempo de Procesamiento:</a:t>
            </a:r>
            <a:r>
              <a:rPr b="0" lang="en-US" sz="1750" spc="-1" strike="noStrike">
                <a:solidFill>
                  <a:srgbClr val="d6d9d7"/>
                </a:solidFill>
                <a:latin typeface="Inter"/>
                <a:ea typeface="Inter"/>
              </a:rPr>
              <a:t> 15 minutos</a:t>
            </a:r>
            <a:endParaRPr b="0" lang="en-US" sz="1750" spc="-1" strike="noStrike">
              <a:solidFill>
                <a:srgbClr val="000000"/>
              </a:solidFill>
              <a:latin typeface="Arial"/>
            </a:endParaRPr>
          </a:p>
        </p:txBody>
      </p:sp>
      <p:sp>
        <p:nvSpPr>
          <p:cNvPr id="285" name="Text 5"/>
          <p:cNvSpPr/>
          <p:nvPr/>
        </p:nvSpPr>
        <p:spPr>
          <a:xfrm>
            <a:off x="793800" y="4733280"/>
            <a:ext cx="6242400" cy="10864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d6d9d7"/>
                </a:solidFill>
                <a:latin typeface="Inter"/>
                <a:ea typeface="Inter"/>
              </a:rPr>
              <a:t>Los cuantiles calculados con KLL Sketches revelan la distribución de la cobertura a lo largo del genoma, identificando regiones con variaciones significativas.</a:t>
            </a:r>
            <a:endParaRPr b="0" lang="en-US" sz="1750" spc="-1" strike="noStrike">
              <a:solidFill>
                <a:srgbClr val="000000"/>
              </a:solidFill>
              <a:latin typeface="Arial"/>
            </a:endParaRPr>
          </a:p>
        </p:txBody>
      </p:sp>
      <p:pic>
        <p:nvPicPr>
          <p:cNvPr id="286" name="Imagen 224" descr=""/>
          <p:cNvPicPr/>
          <p:nvPr/>
        </p:nvPicPr>
        <p:blipFill>
          <a:blip r:embed="rId1"/>
          <a:stretch/>
        </p:blipFill>
        <p:spPr>
          <a:xfrm>
            <a:off x="12812040" y="7772400"/>
            <a:ext cx="1817280" cy="455400"/>
          </a:xfrm>
          <a:prstGeom prst="rect">
            <a:avLst/>
          </a:prstGeom>
          <a:ln w="0">
            <a:noFill/>
          </a:ln>
        </p:spPr>
      </p:pic>
      <p:pic>
        <p:nvPicPr>
          <p:cNvPr id="287" name="Image 0" descr="preencoded.png"/>
          <p:cNvPicPr/>
          <p:nvPr/>
        </p:nvPicPr>
        <p:blipFill>
          <a:blip r:embed="rId2"/>
          <a:stretch/>
        </p:blipFill>
        <p:spPr>
          <a:xfrm>
            <a:off x="7599600" y="2890800"/>
            <a:ext cx="6242760" cy="34952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 0"/>
          <p:cNvSpPr/>
          <p:nvPr/>
        </p:nvSpPr>
        <p:spPr>
          <a:xfrm>
            <a:off x="545400" y="428400"/>
            <a:ext cx="4210200" cy="484920"/>
          </a:xfrm>
          <a:prstGeom prst="rect">
            <a:avLst/>
          </a:prstGeom>
          <a:noFill/>
          <a:ln w="0">
            <a:noFill/>
          </a:ln>
        </p:spPr>
        <p:style>
          <a:lnRef idx="0"/>
          <a:fillRef idx="0"/>
          <a:effectRef idx="0"/>
          <a:fontRef idx="minor"/>
        </p:style>
        <p:txBody>
          <a:bodyPr wrap="none" lIns="0" rIns="0" tIns="0" bIns="0" anchor="t">
            <a:noAutofit/>
          </a:bodyPr>
          <a:p>
            <a:pPr defTabSz="914400">
              <a:lnSpc>
                <a:spcPts val="3801"/>
              </a:lnSpc>
              <a:tabLst>
                <a:tab algn="l" pos="0"/>
              </a:tabLst>
            </a:pPr>
            <a:r>
              <a:rPr b="0" lang="en-US" sz="3050" spc="-1" strike="noStrike">
                <a:solidFill>
                  <a:srgbClr val="f7f7f8"/>
                </a:solidFill>
                <a:latin typeface="DM Sans Medium"/>
                <a:ea typeface="DM Sans Medium"/>
              </a:rPr>
              <a:t>Detección local (CNVs)</a:t>
            </a:r>
            <a:endParaRPr b="0" lang="en-US" sz="3050" spc="-1" strike="noStrike">
              <a:solidFill>
                <a:srgbClr val="000000"/>
              </a:solidFill>
              <a:latin typeface="Arial"/>
            </a:endParaRPr>
          </a:p>
        </p:txBody>
      </p:sp>
      <p:sp>
        <p:nvSpPr>
          <p:cNvPr id="289" name="Text 1"/>
          <p:cNvSpPr/>
          <p:nvPr/>
        </p:nvSpPr>
        <p:spPr>
          <a:xfrm>
            <a:off x="545400" y="1226880"/>
            <a:ext cx="13537800" cy="247320"/>
          </a:xfrm>
          <a:prstGeom prst="rect">
            <a:avLst/>
          </a:prstGeom>
          <a:noFill/>
          <a:ln w="0">
            <a:noFill/>
          </a:ln>
        </p:spPr>
        <p:style>
          <a:lnRef idx="0"/>
          <a:fillRef idx="0"/>
          <a:effectRef idx="0"/>
          <a:fontRef idx="minor"/>
        </p:style>
        <p:txBody>
          <a:bodyPr wrap="none" lIns="0" rIns="0" tIns="0" bIns="0" anchor="t">
            <a:noAutofit/>
          </a:bodyPr>
          <a:p>
            <a:pPr defTabSz="914400">
              <a:lnSpc>
                <a:spcPts val="1950"/>
              </a:lnSpc>
              <a:tabLst>
                <a:tab algn="l" pos="0"/>
              </a:tabLst>
            </a:pPr>
            <a:r>
              <a:rPr b="0" lang="en-US" sz="1200" spc="-1" strike="noStrike">
                <a:solidFill>
                  <a:srgbClr val="d6d9d7"/>
                </a:solidFill>
                <a:latin typeface="Inter"/>
                <a:ea typeface="Inter"/>
              </a:rPr>
              <a:t>Para runs de bin anómalos &gt;= 1 (de todos los chr)</a:t>
            </a:r>
            <a:endParaRPr b="0" lang="en-US" sz="1200" spc="-1" strike="noStrike">
              <a:solidFill>
                <a:srgbClr val="000000"/>
              </a:solidFill>
              <a:latin typeface="Arial"/>
            </a:endParaRPr>
          </a:p>
        </p:txBody>
      </p:sp>
      <p:sp>
        <p:nvSpPr>
          <p:cNvPr id="290" name="Shape 2"/>
          <p:cNvSpPr/>
          <p:nvPr/>
        </p:nvSpPr>
        <p:spPr>
          <a:xfrm>
            <a:off x="545400" y="1651680"/>
            <a:ext cx="6689880" cy="895680"/>
          </a:xfrm>
          <a:prstGeom prst="roundRect">
            <a:avLst>
              <a:gd name="adj" fmla="val 41654"/>
            </a:avLst>
          </a:prstGeom>
          <a:solidFill>
            <a:srgbClr val="4c5052"/>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91" name="Text 3"/>
          <p:cNvSpPr/>
          <p:nvPr/>
        </p:nvSpPr>
        <p:spPr>
          <a:xfrm>
            <a:off x="700920" y="1807200"/>
            <a:ext cx="1945440" cy="241200"/>
          </a:xfrm>
          <a:prstGeom prst="rect">
            <a:avLst/>
          </a:prstGeom>
          <a:noFill/>
          <a:ln w="0">
            <a:noFill/>
          </a:ln>
        </p:spPr>
        <p:style>
          <a:lnRef idx="0"/>
          <a:fillRef idx="0"/>
          <a:effectRef idx="0"/>
          <a:fontRef idx="minor"/>
        </p:style>
        <p:txBody>
          <a:bodyPr wrap="none" lIns="0" rIns="0" tIns="0" bIns="0" anchor="t">
            <a:noAutofit/>
          </a:bodyPr>
          <a:p>
            <a:pPr defTabSz="914400">
              <a:lnSpc>
                <a:spcPts val="1899"/>
              </a:lnSpc>
              <a:tabLst>
                <a:tab algn="l" pos="0"/>
              </a:tabLst>
            </a:pPr>
            <a:r>
              <a:rPr b="0" lang="en-US" sz="1500" spc="-1" strike="noStrike">
                <a:solidFill>
                  <a:srgbClr val="d6d9d7"/>
                </a:solidFill>
                <a:latin typeface="DM Sans Medium"/>
                <a:ea typeface="DM Sans Medium"/>
              </a:rPr>
              <a:t>Deleciones</a:t>
            </a:r>
            <a:endParaRPr b="0" lang="en-US" sz="1500" spc="-1" strike="noStrike">
              <a:solidFill>
                <a:srgbClr val="000000"/>
              </a:solidFill>
              <a:latin typeface="Arial"/>
            </a:endParaRPr>
          </a:p>
        </p:txBody>
      </p:sp>
      <p:sp>
        <p:nvSpPr>
          <p:cNvPr id="292" name="Text 4"/>
          <p:cNvSpPr/>
          <p:nvPr/>
        </p:nvSpPr>
        <p:spPr>
          <a:xfrm>
            <a:off x="700920" y="2144160"/>
            <a:ext cx="6378480" cy="247320"/>
          </a:xfrm>
          <a:prstGeom prst="rect">
            <a:avLst/>
          </a:prstGeom>
          <a:noFill/>
          <a:ln w="0">
            <a:noFill/>
          </a:ln>
        </p:spPr>
        <p:style>
          <a:lnRef idx="0"/>
          <a:fillRef idx="0"/>
          <a:effectRef idx="0"/>
          <a:fontRef idx="minor"/>
        </p:style>
        <p:txBody>
          <a:bodyPr wrap="none" lIns="0" rIns="0" tIns="0" bIns="0" anchor="t">
            <a:noAutofit/>
          </a:bodyPr>
          <a:p>
            <a:pPr defTabSz="914400">
              <a:lnSpc>
                <a:spcPts val="1950"/>
              </a:lnSpc>
              <a:tabLst>
                <a:tab algn="l" pos="0"/>
              </a:tabLst>
            </a:pPr>
            <a:r>
              <a:rPr b="0" lang="en-US" sz="1200" spc="-1" strike="noStrike">
                <a:solidFill>
                  <a:srgbClr val="d6d9d7"/>
                </a:solidFill>
                <a:latin typeface="Inter"/>
                <a:ea typeface="Inter"/>
              </a:rPr>
              <a:t>14070 bins con baja cobertura (&lt; 0.5× mediana).</a:t>
            </a:r>
            <a:endParaRPr b="0" lang="en-US" sz="1200" spc="-1" strike="noStrike">
              <a:solidFill>
                <a:srgbClr val="000000"/>
              </a:solidFill>
              <a:latin typeface="Arial"/>
            </a:endParaRPr>
          </a:p>
        </p:txBody>
      </p:sp>
      <p:sp>
        <p:nvSpPr>
          <p:cNvPr id="293" name="Shape 5"/>
          <p:cNvSpPr/>
          <p:nvPr/>
        </p:nvSpPr>
        <p:spPr>
          <a:xfrm>
            <a:off x="7392960" y="1651680"/>
            <a:ext cx="6689880" cy="895680"/>
          </a:xfrm>
          <a:prstGeom prst="roundRect">
            <a:avLst>
              <a:gd name="adj" fmla="val 41654"/>
            </a:avLst>
          </a:prstGeom>
          <a:solidFill>
            <a:srgbClr val="4c5052"/>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94" name="Text 6"/>
          <p:cNvSpPr/>
          <p:nvPr/>
        </p:nvSpPr>
        <p:spPr>
          <a:xfrm>
            <a:off x="7548840" y="1807200"/>
            <a:ext cx="1945440" cy="241200"/>
          </a:xfrm>
          <a:prstGeom prst="rect">
            <a:avLst/>
          </a:prstGeom>
          <a:noFill/>
          <a:ln w="0">
            <a:noFill/>
          </a:ln>
        </p:spPr>
        <p:style>
          <a:lnRef idx="0"/>
          <a:fillRef idx="0"/>
          <a:effectRef idx="0"/>
          <a:fontRef idx="minor"/>
        </p:style>
        <p:txBody>
          <a:bodyPr wrap="none" lIns="0" rIns="0" tIns="0" bIns="0" anchor="t">
            <a:noAutofit/>
          </a:bodyPr>
          <a:p>
            <a:pPr defTabSz="914400">
              <a:lnSpc>
                <a:spcPts val="1899"/>
              </a:lnSpc>
              <a:tabLst>
                <a:tab algn="l" pos="0"/>
              </a:tabLst>
            </a:pPr>
            <a:r>
              <a:rPr b="0" lang="en-US" sz="1500" spc="-1" strike="noStrike">
                <a:solidFill>
                  <a:srgbClr val="d6d9d7"/>
                </a:solidFill>
                <a:latin typeface="DM Sans Medium"/>
                <a:ea typeface="DM Sans Medium"/>
              </a:rPr>
              <a:t>Duplicaciones</a:t>
            </a:r>
            <a:endParaRPr b="0" lang="en-US" sz="1500" spc="-1" strike="noStrike">
              <a:solidFill>
                <a:srgbClr val="000000"/>
              </a:solidFill>
              <a:latin typeface="Arial"/>
            </a:endParaRPr>
          </a:p>
        </p:txBody>
      </p:sp>
      <p:sp>
        <p:nvSpPr>
          <p:cNvPr id="295" name="Text 7"/>
          <p:cNvSpPr/>
          <p:nvPr/>
        </p:nvSpPr>
        <p:spPr>
          <a:xfrm>
            <a:off x="7548840" y="2144160"/>
            <a:ext cx="6378480" cy="247320"/>
          </a:xfrm>
          <a:prstGeom prst="rect">
            <a:avLst/>
          </a:prstGeom>
          <a:noFill/>
          <a:ln w="0">
            <a:noFill/>
          </a:ln>
        </p:spPr>
        <p:style>
          <a:lnRef idx="0"/>
          <a:fillRef idx="0"/>
          <a:effectRef idx="0"/>
          <a:fontRef idx="minor"/>
        </p:style>
        <p:txBody>
          <a:bodyPr wrap="none" lIns="0" rIns="0" tIns="0" bIns="0" anchor="t">
            <a:noAutofit/>
          </a:bodyPr>
          <a:p>
            <a:pPr defTabSz="914400">
              <a:lnSpc>
                <a:spcPts val="1950"/>
              </a:lnSpc>
              <a:tabLst>
                <a:tab algn="l" pos="0"/>
              </a:tabLst>
            </a:pPr>
            <a:r>
              <a:rPr b="0" lang="en-US" sz="1200" spc="-1" strike="noStrike">
                <a:solidFill>
                  <a:srgbClr val="d6d9d7"/>
                </a:solidFill>
                <a:latin typeface="Inter"/>
                <a:ea typeface="Inter"/>
              </a:rPr>
              <a:t>2378 bins con alta cobertura (&gt; 1.5× mediana).</a:t>
            </a:r>
            <a:endParaRPr b="0" lang="en-US" sz="1200" spc="-1" strike="noStrike">
              <a:solidFill>
                <a:srgbClr val="000000"/>
              </a:solidFill>
              <a:latin typeface="Arial"/>
            </a:endParaRPr>
          </a:p>
        </p:txBody>
      </p:sp>
      <p:sp>
        <p:nvSpPr>
          <p:cNvPr id="296" name="Text 8"/>
          <p:cNvSpPr/>
          <p:nvPr/>
        </p:nvSpPr>
        <p:spPr>
          <a:xfrm>
            <a:off x="545400" y="8701560"/>
            <a:ext cx="13537800" cy="247320"/>
          </a:xfrm>
          <a:prstGeom prst="rect">
            <a:avLst/>
          </a:prstGeom>
          <a:noFill/>
          <a:ln w="0">
            <a:noFill/>
          </a:ln>
        </p:spPr>
        <p:style>
          <a:lnRef idx="0"/>
          <a:fillRef idx="0"/>
          <a:effectRef idx="0"/>
          <a:fontRef idx="minor"/>
        </p:style>
        <p:txBody>
          <a:bodyPr wrap="none" lIns="0" rIns="0" tIns="0" bIns="0" anchor="t">
            <a:noAutofit/>
          </a:bodyPr>
          <a:p>
            <a:pPr defTabSz="914400">
              <a:lnSpc>
                <a:spcPct val="100000"/>
              </a:lnSpc>
            </a:pPr>
            <a:endParaRPr b="0" lang="en-US" sz="1200" spc="-1" strike="noStrike">
              <a:solidFill>
                <a:srgbClr val="000000"/>
              </a:solidFill>
              <a:latin typeface="Arial"/>
              <a:ea typeface="DejaVu Sans"/>
            </a:endParaRPr>
          </a:p>
        </p:txBody>
      </p:sp>
      <p:pic>
        <p:nvPicPr>
          <p:cNvPr id="297" name="Imagen 235" descr=""/>
          <p:cNvPicPr/>
          <p:nvPr/>
        </p:nvPicPr>
        <p:blipFill>
          <a:blip r:embed="rId1"/>
          <a:stretch/>
        </p:blipFill>
        <p:spPr>
          <a:xfrm>
            <a:off x="13487400" y="7736400"/>
            <a:ext cx="1141920" cy="455400"/>
          </a:xfrm>
          <a:prstGeom prst="rect">
            <a:avLst/>
          </a:prstGeom>
          <a:ln w="0">
            <a:noFill/>
          </a:ln>
        </p:spPr>
      </p:pic>
      <p:pic>
        <p:nvPicPr>
          <p:cNvPr id="298" name="Imagen 6" descr="Gráfico, Gráfico de dispersión&#10;&#10;El contenido generado por IA puede ser incorrecto."/>
          <p:cNvPicPr/>
          <p:nvPr/>
        </p:nvPicPr>
        <p:blipFill>
          <a:blip r:embed="rId2"/>
          <a:stretch/>
        </p:blipFill>
        <p:spPr>
          <a:xfrm>
            <a:off x="1107000" y="2776680"/>
            <a:ext cx="12493080" cy="53532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Shape 14"/>
          <p:cNvSpPr/>
          <p:nvPr/>
        </p:nvSpPr>
        <p:spPr>
          <a:xfrm>
            <a:off x="433800" y="1539000"/>
            <a:ext cx="12895560" cy="2045160"/>
          </a:xfrm>
          <a:prstGeom prst="roundRect">
            <a:avLst>
              <a:gd name="adj" fmla="val 6962"/>
            </a:avLst>
          </a:prstGeom>
          <a:solidFill>
            <a:srgbClr val="2d3133"/>
          </a:solidFill>
          <a:ln w="30600">
            <a:solidFill>
              <a:srgbClr val="65696b"/>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6" name="Shape 13"/>
          <p:cNvSpPr/>
          <p:nvPr/>
        </p:nvSpPr>
        <p:spPr>
          <a:xfrm>
            <a:off x="444600" y="3887640"/>
            <a:ext cx="12884760" cy="2968920"/>
          </a:xfrm>
          <a:prstGeom prst="roundRect">
            <a:avLst>
              <a:gd name="adj" fmla="val 6962"/>
            </a:avLst>
          </a:prstGeom>
          <a:solidFill>
            <a:srgbClr val="2d3133"/>
          </a:solidFill>
          <a:ln w="30600">
            <a:solidFill>
              <a:srgbClr val="65696b"/>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7" name=""/>
          <p:cNvSpPr/>
          <p:nvPr/>
        </p:nvSpPr>
        <p:spPr>
          <a:xfrm>
            <a:off x="660600" y="421200"/>
            <a:ext cx="12548160" cy="6626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600" spc="-1" strike="noStrike">
                <a:solidFill>
                  <a:srgbClr val="ffffff"/>
                </a:solidFill>
                <a:latin typeface="Arial"/>
                <a:ea typeface="DejaVu Sans"/>
              </a:rPr>
              <a:t>DESAFÍO Y SOLUCIÓN: Eficiencia en Almacenamiento y Memoria</a:t>
            </a:r>
            <a:endParaRPr b="0" lang="en-US" sz="2600" spc="-1" strike="noStrike">
              <a:solidFill>
                <a:srgbClr val="000000"/>
              </a:solidFill>
              <a:latin typeface="Arial"/>
            </a:endParaRPr>
          </a:p>
          <a:p>
            <a:pPr>
              <a:lnSpc>
                <a:spcPct val="100000"/>
              </a:lnSpc>
            </a:pPr>
            <a:endParaRPr b="0" lang="en-US" sz="26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1" lang="en-US" sz="2200" spc="-1" strike="noStrike">
                <a:solidFill>
                  <a:srgbClr val="ffffff"/>
                </a:solidFill>
                <a:latin typeface="Arial"/>
                <a:ea typeface="DejaVu Sans"/>
              </a:rPr>
              <a:t>Problema: Limitación de Almacenamiento</a:t>
            </a:r>
            <a:endParaRPr b="0" lang="en-US" sz="2200" spc="-1" strike="noStrike">
              <a:solidFill>
                <a:srgbClr val="000000"/>
              </a:solidFill>
              <a:latin typeface="Arial"/>
            </a:endParaRPr>
          </a:p>
          <a:p>
            <a:pPr>
              <a:lnSpc>
                <a:spcPct val="100000"/>
              </a:lnSpc>
            </a:pPr>
            <a:r>
              <a:rPr b="0" lang="en-US" sz="1800" spc="-1" strike="noStrike">
                <a:solidFill>
                  <a:srgbClr val="ffffff"/>
                </a:solidFill>
                <a:latin typeface="Arial"/>
                <a:ea typeface="DejaVu Sans"/>
              </a:rPr>
              <a:t>Según el National Human Genome Research Institute (NHGRI) y el Human Genome Project (Nature, 2001), el genoma humano tiene aproximadamente 3 mil millones de pares de bases, la detección de CNVs requiere mucha precisión, entonces se usan lecturas de 300 veces el tamaño de bases (300x). Almacenar y procesar todos estos valores de forma directa conlleva un alto consumo de memoria y tiempo de cómputo.</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1" lang="en-US" sz="2200" spc="-1" strike="noStrike">
                <a:solidFill>
                  <a:srgbClr val="ffffff"/>
                </a:solidFill>
                <a:latin typeface="Arial"/>
                <a:ea typeface="DejaVu Sans"/>
              </a:rPr>
              <a:t>La Solución: Quantile Sketches (KLL)</a:t>
            </a:r>
            <a:endParaRPr b="0" lang="en-US" sz="2200" spc="-1" strike="noStrike">
              <a:solidFill>
                <a:srgbClr val="000000"/>
              </a:solidFill>
              <a:latin typeface="Arial"/>
            </a:endParaRPr>
          </a:p>
          <a:p>
            <a:pPr>
              <a:lnSpc>
                <a:spcPct val="100000"/>
              </a:lnSpc>
            </a:pPr>
            <a:r>
              <a:rPr b="0" lang="en-US" sz="1800" spc="-1" strike="noStrike">
                <a:solidFill>
                  <a:srgbClr val="ffffff"/>
                </a:solidFill>
                <a:latin typeface="Arial"/>
                <a:ea typeface="DejaVu Sans"/>
              </a:rPr>
              <a:t>Proponemos el uso de una solucion con KLL (K-Largest Link) sketches, permitiendo construir un resumen de la distribución de las coberturas de todos los bins en un espacio de memoria constante, independientemente del número total de bins. Lo que nos otorga una solucion en forma de analisis preventivo, mas no como un reemplazo completo, para la deteccion de CNVs.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ffffff"/>
                </a:solidFill>
                <a:latin typeface="Arial"/>
                <a:ea typeface="DejaVu Sans"/>
              </a:rPr>
              <a:t>Necesitamos una representación compacta, eficiente y precisa para analizar la distribución de coberturas por cromosoma.</a:t>
            </a:r>
            <a:endParaRPr b="0" lang="en-US" sz="1800" spc="-1" strike="noStrike">
              <a:solidFill>
                <a:srgbClr val="000000"/>
              </a:solidFill>
              <a:latin typeface="Arial"/>
            </a:endParaRPr>
          </a:p>
          <a:p>
            <a:pPr>
              <a:lnSpc>
                <a:spcPct val="100000"/>
              </a:lnSpc>
            </a:pPr>
            <a:endParaRPr b="0" lang="en-US" sz="1000" spc="-1" strike="noStrike">
              <a:solidFill>
                <a:srgbClr val="000000"/>
              </a:solidFill>
              <a:latin typeface="Arial"/>
            </a:endParaRPr>
          </a:p>
        </p:txBody>
      </p:sp>
      <p:sp>
        <p:nvSpPr>
          <p:cNvPr id="108" name="Shape 15"/>
          <p:cNvSpPr/>
          <p:nvPr/>
        </p:nvSpPr>
        <p:spPr>
          <a:xfrm>
            <a:off x="394920" y="1539000"/>
            <a:ext cx="120240" cy="2045160"/>
          </a:xfrm>
          <a:prstGeom prst="roundRect">
            <a:avLst>
              <a:gd name="adj" fmla="val 27907"/>
            </a:avLst>
          </a:prstGeom>
          <a:solidFill>
            <a:srgbClr val="ac9ef5"/>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09" name="Shape 16"/>
          <p:cNvSpPr/>
          <p:nvPr/>
        </p:nvSpPr>
        <p:spPr>
          <a:xfrm>
            <a:off x="430920" y="3887640"/>
            <a:ext cx="120240" cy="2968920"/>
          </a:xfrm>
          <a:prstGeom prst="roundRect">
            <a:avLst>
              <a:gd name="adj" fmla="val 27907"/>
            </a:avLst>
          </a:prstGeom>
          <a:solidFill>
            <a:srgbClr val="ac9ef5"/>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0" name="" descr=""/>
          <p:cNvPicPr/>
          <p:nvPr/>
        </p:nvPicPr>
        <p:blipFill>
          <a:blip r:embed="rId1"/>
          <a:stretch/>
        </p:blipFill>
        <p:spPr>
          <a:xfrm>
            <a:off x="12776040" y="7772400"/>
            <a:ext cx="1817640" cy="455760"/>
          </a:xfrm>
          <a:prstGeom prst="rect">
            <a:avLst/>
          </a:prstGeom>
          <a:ln w="0">
            <a:noFill/>
          </a:ln>
        </p:spPr>
      </p:pic>
      <p:sp>
        <p:nvSpPr>
          <p:cNvPr id="111" name=""/>
          <p:cNvSpPr/>
          <p:nvPr/>
        </p:nvSpPr>
        <p:spPr>
          <a:xfrm>
            <a:off x="340560" y="7086600"/>
            <a:ext cx="14059800" cy="85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300" spc="-1" strike="noStrike">
                <a:solidFill>
                  <a:srgbClr val="ffffff"/>
                </a:solidFill>
                <a:latin typeface="Arial"/>
                <a:ea typeface="DejaVu Sans"/>
              </a:rPr>
              <a:t>“</a:t>
            </a:r>
            <a:r>
              <a:rPr b="0" i="1" lang="en-US" sz="1300" spc="-1" strike="noStrike">
                <a:solidFill>
                  <a:srgbClr val="ffffff"/>
                </a:solidFill>
                <a:latin typeface="Arial"/>
                <a:ea typeface="DejaVu Sans"/>
              </a:rPr>
              <a:t>Benchmarking of Germline Copy Number Variant Callers from Whole Genome Sequencing Data for Clinical Applications.”Autores: Francisco M. De La Vega, Sean A. Irvine, Pavana Anur, Kelly Potts, Lewis Kraft, Raul Torres, Peter Kang, Sean Truong, Yeonghun Lee, Shunhua Han, Vitor Onuchic, James Han.</a:t>
            </a:r>
            <a:endParaRPr b="0" lang="en-US" sz="1300" spc="-1" strike="noStrike">
              <a:solidFill>
                <a:srgbClr val="000000"/>
              </a:solidFill>
              <a:latin typeface="Arial"/>
            </a:endParaRPr>
          </a:p>
          <a:p>
            <a:pPr>
              <a:lnSpc>
                <a:spcPct val="100000"/>
              </a:lnSpc>
            </a:pPr>
            <a:endParaRPr b="0" lang="en-US" sz="1300" spc="-1" strike="noStrike">
              <a:solidFill>
                <a:srgbClr val="000000"/>
              </a:solidFill>
              <a:latin typeface="Arial"/>
            </a:endParaRPr>
          </a:p>
          <a:p>
            <a:pPr>
              <a:lnSpc>
                <a:spcPct val="100000"/>
              </a:lnSpc>
            </a:pPr>
            <a:r>
              <a:rPr b="0" i="1" lang="en-US" sz="1300" spc="-1" strike="noStrike">
                <a:solidFill>
                  <a:srgbClr val="ffffff"/>
                </a:solidFill>
                <a:latin typeface="Arial"/>
                <a:ea typeface="DejaVu Sans"/>
              </a:rPr>
              <a:t>Publicado en: medRxiv (preprint).Año: 2024.DOI: https://doi.org/10.1101/2024.07.12.24310338</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 0"/>
          <p:cNvSpPr/>
          <p:nvPr/>
        </p:nvSpPr>
        <p:spPr>
          <a:xfrm>
            <a:off x="588600" y="462600"/>
            <a:ext cx="4546440" cy="523800"/>
          </a:xfrm>
          <a:prstGeom prst="rect">
            <a:avLst/>
          </a:prstGeom>
          <a:noFill/>
          <a:ln w="0">
            <a:noFill/>
          </a:ln>
        </p:spPr>
        <p:style>
          <a:lnRef idx="0"/>
          <a:fillRef idx="0"/>
          <a:effectRef idx="0"/>
          <a:fontRef idx="minor"/>
        </p:style>
        <p:txBody>
          <a:bodyPr wrap="none" lIns="0" rIns="0" tIns="0" bIns="0" anchor="t">
            <a:noAutofit/>
          </a:bodyPr>
          <a:p>
            <a:pPr defTabSz="914400">
              <a:lnSpc>
                <a:spcPts val="4099"/>
              </a:lnSpc>
              <a:tabLst>
                <a:tab algn="l" pos="0"/>
              </a:tabLst>
            </a:pPr>
            <a:r>
              <a:rPr b="0" lang="en-US" sz="3300" spc="-1" strike="noStrike">
                <a:solidFill>
                  <a:srgbClr val="f7f7f8"/>
                </a:solidFill>
                <a:latin typeface="DM Sans Medium"/>
                <a:ea typeface="DM Sans Medium"/>
              </a:rPr>
              <a:t>Detección local (CNVs)</a:t>
            </a:r>
            <a:endParaRPr b="0" lang="en-US" sz="3300" spc="-1" strike="noStrike">
              <a:solidFill>
                <a:srgbClr val="000000"/>
              </a:solidFill>
              <a:latin typeface="Arial"/>
            </a:endParaRPr>
          </a:p>
        </p:txBody>
      </p:sp>
      <p:sp>
        <p:nvSpPr>
          <p:cNvPr id="300" name="Text 1"/>
          <p:cNvSpPr/>
          <p:nvPr/>
        </p:nvSpPr>
        <p:spPr>
          <a:xfrm>
            <a:off x="588600" y="1108800"/>
            <a:ext cx="13450680" cy="266760"/>
          </a:xfrm>
          <a:prstGeom prst="rect">
            <a:avLst/>
          </a:prstGeom>
          <a:noFill/>
          <a:ln w="0">
            <a:noFill/>
          </a:ln>
        </p:spPr>
        <p:style>
          <a:lnRef idx="0"/>
          <a:fillRef idx="0"/>
          <a:effectRef idx="0"/>
          <a:fontRef idx="minor"/>
        </p:style>
        <p:txBody>
          <a:bodyPr wrap="none" lIns="0" rIns="0" tIns="0" bIns="0" anchor="t">
            <a:noAutofit/>
          </a:bodyPr>
          <a:p>
            <a:pPr defTabSz="914400">
              <a:lnSpc>
                <a:spcPts val="2100"/>
              </a:lnSpc>
              <a:tabLst>
                <a:tab algn="l" pos="0"/>
              </a:tabLst>
            </a:pPr>
            <a:r>
              <a:rPr b="0" lang="en-US" sz="1300" spc="-1" strike="noStrike">
                <a:solidFill>
                  <a:srgbClr val="d6d9d7"/>
                </a:solidFill>
                <a:latin typeface="Inter"/>
                <a:ea typeface="Inter"/>
              </a:rPr>
              <a:t>Para runs de bins anómalos &gt;= 5 (todos de chr1)</a:t>
            </a:r>
            <a:endParaRPr b="0" lang="en-US" sz="1300" spc="-1" strike="noStrike">
              <a:solidFill>
                <a:srgbClr val="000000"/>
              </a:solidFill>
              <a:latin typeface="Arial"/>
            </a:endParaRPr>
          </a:p>
        </p:txBody>
      </p:sp>
      <p:sp>
        <p:nvSpPr>
          <p:cNvPr id="301" name="Shape 2"/>
          <p:cNvSpPr/>
          <p:nvPr/>
        </p:nvSpPr>
        <p:spPr>
          <a:xfrm>
            <a:off x="588600" y="1567080"/>
            <a:ext cx="6640200" cy="966960"/>
          </a:xfrm>
          <a:prstGeom prst="roundRect">
            <a:avLst>
              <a:gd name="adj" fmla="val 41665"/>
            </a:avLst>
          </a:prstGeom>
          <a:solidFill>
            <a:srgbClr val="4c5052"/>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02" name="Text 3"/>
          <p:cNvSpPr/>
          <p:nvPr/>
        </p:nvSpPr>
        <p:spPr>
          <a:xfrm>
            <a:off x="757080" y="1735560"/>
            <a:ext cx="2100960" cy="260640"/>
          </a:xfrm>
          <a:prstGeom prst="rect">
            <a:avLst/>
          </a:prstGeom>
          <a:noFill/>
          <a:ln w="0">
            <a:noFill/>
          </a:ln>
        </p:spPr>
        <p:style>
          <a:lnRef idx="0"/>
          <a:fillRef idx="0"/>
          <a:effectRef idx="0"/>
          <a:fontRef idx="minor"/>
        </p:style>
        <p:txBody>
          <a:bodyPr wrap="none" lIns="0" rIns="0" tIns="0" bIns="0" anchor="t">
            <a:noAutofit/>
          </a:bodyPr>
          <a:p>
            <a:pPr defTabSz="914400">
              <a:lnSpc>
                <a:spcPts val="2049"/>
              </a:lnSpc>
              <a:tabLst>
                <a:tab algn="l" pos="0"/>
              </a:tabLst>
            </a:pPr>
            <a:r>
              <a:rPr b="0" lang="en-US" sz="1650" spc="-1" strike="noStrike">
                <a:solidFill>
                  <a:srgbClr val="d6d9d7"/>
                </a:solidFill>
                <a:latin typeface="DM Sans Medium"/>
                <a:ea typeface="DM Sans Medium"/>
              </a:rPr>
              <a:t>Deleciones</a:t>
            </a:r>
            <a:endParaRPr b="0" lang="en-US" sz="1650" spc="-1" strike="noStrike">
              <a:solidFill>
                <a:srgbClr val="000000"/>
              </a:solidFill>
              <a:latin typeface="Arial"/>
            </a:endParaRPr>
          </a:p>
        </p:txBody>
      </p:sp>
      <p:sp>
        <p:nvSpPr>
          <p:cNvPr id="303" name="Text 4"/>
          <p:cNvSpPr/>
          <p:nvPr/>
        </p:nvSpPr>
        <p:spPr>
          <a:xfrm>
            <a:off x="757080" y="2099160"/>
            <a:ext cx="6303600" cy="266760"/>
          </a:xfrm>
          <a:prstGeom prst="rect">
            <a:avLst/>
          </a:prstGeom>
          <a:noFill/>
          <a:ln w="0">
            <a:noFill/>
          </a:ln>
        </p:spPr>
        <p:style>
          <a:lnRef idx="0"/>
          <a:fillRef idx="0"/>
          <a:effectRef idx="0"/>
          <a:fontRef idx="minor"/>
        </p:style>
        <p:txBody>
          <a:bodyPr wrap="none" lIns="0" rIns="0" tIns="0" bIns="0" anchor="t">
            <a:noAutofit/>
          </a:bodyPr>
          <a:p>
            <a:pPr defTabSz="914400">
              <a:lnSpc>
                <a:spcPts val="2100"/>
              </a:lnSpc>
              <a:tabLst>
                <a:tab algn="l" pos="0"/>
              </a:tabLst>
            </a:pPr>
            <a:r>
              <a:rPr b="0" lang="en-US" sz="1300" spc="-1" strike="noStrike">
                <a:solidFill>
                  <a:srgbClr val="d6d9d7"/>
                </a:solidFill>
                <a:latin typeface="Inter"/>
                <a:ea typeface="Inter"/>
              </a:rPr>
              <a:t>185 bins con baja cobertura (&lt; 0.5× mediana).</a:t>
            </a:r>
            <a:endParaRPr b="0" lang="en-US" sz="1300" spc="-1" strike="noStrike">
              <a:solidFill>
                <a:srgbClr val="000000"/>
              </a:solidFill>
              <a:latin typeface="Arial"/>
            </a:endParaRPr>
          </a:p>
        </p:txBody>
      </p:sp>
      <p:sp>
        <p:nvSpPr>
          <p:cNvPr id="304" name="Shape 5"/>
          <p:cNvSpPr/>
          <p:nvPr/>
        </p:nvSpPr>
        <p:spPr>
          <a:xfrm>
            <a:off x="7399080" y="1567080"/>
            <a:ext cx="6640200" cy="966960"/>
          </a:xfrm>
          <a:prstGeom prst="roundRect">
            <a:avLst>
              <a:gd name="adj" fmla="val 41665"/>
            </a:avLst>
          </a:prstGeom>
          <a:solidFill>
            <a:srgbClr val="4c5052"/>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05" name="Text 6"/>
          <p:cNvSpPr/>
          <p:nvPr/>
        </p:nvSpPr>
        <p:spPr>
          <a:xfrm>
            <a:off x="7567560" y="1735560"/>
            <a:ext cx="2100960" cy="260640"/>
          </a:xfrm>
          <a:prstGeom prst="rect">
            <a:avLst/>
          </a:prstGeom>
          <a:noFill/>
          <a:ln w="0">
            <a:noFill/>
          </a:ln>
        </p:spPr>
        <p:style>
          <a:lnRef idx="0"/>
          <a:fillRef idx="0"/>
          <a:effectRef idx="0"/>
          <a:fontRef idx="minor"/>
        </p:style>
        <p:txBody>
          <a:bodyPr wrap="none" lIns="0" rIns="0" tIns="0" bIns="0" anchor="t">
            <a:noAutofit/>
          </a:bodyPr>
          <a:p>
            <a:pPr defTabSz="914400">
              <a:lnSpc>
                <a:spcPts val="2049"/>
              </a:lnSpc>
              <a:tabLst>
                <a:tab algn="l" pos="0"/>
              </a:tabLst>
            </a:pPr>
            <a:r>
              <a:rPr b="0" lang="en-US" sz="1650" spc="-1" strike="noStrike">
                <a:solidFill>
                  <a:srgbClr val="d6d9d7"/>
                </a:solidFill>
                <a:latin typeface="DM Sans Medium"/>
                <a:ea typeface="DM Sans Medium"/>
              </a:rPr>
              <a:t>Duplicaciones</a:t>
            </a:r>
            <a:endParaRPr b="0" lang="en-US" sz="1650" spc="-1" strike="noStrike">
              <a:solidFill>
                <a:srgbClr val="000000"/>
              </a:solidFill>
              <a:latin typeface="Arial"/>
            </a:endParaRPr>
          </a:p>
        </p:txBody>
      </p:sp>
      <p:sp>
        <p:nvSpPr>
          <p:cNvPr id="306" name="Text 7"/>
          <p:cNvSpPr/>
          <p:nvPr/>
        </p:nvSpPr>
        <p:spPr>
          <a:xfrm>
            <a:off x="7567560" y="2099160"/>
            <a:ext cx="6303600" cy="266760"/>
          </a:xfrm>
          <a:prstGeom prst="rect">
            <a:avLst/>
          </a:prstGeom>
          <a:noFill/>
          <a:ln w="0">
            <a:noFill/>
          </a:ln>
        </p:spPr>
        <p:style>
          <a:lnRef idx="0"/>
          <a:fillRef idx="0"/>
          <a:effectRef idx="0"/>
          <a:fontRef idx="minor"/>
        </p:style>
        <p:txBody>
          <a:bodyPr wrap="none" lIns="0" rIns="0" tIns="0" bIns="0" anchor="t">
            <a:noAutofit/>
          </a:bodyPr>
          <a:p>
            <a:pPr defTabSz="914400">
              <a:lnSpc>
                <a:spcPts val="2100"/>
              </a:lnSpc>
              <a:tabLst>
                <a:tab algn="l" pos="0"/>
              </a:tabLst>
            </a:pPr>
            <a:r>
              <a:rPr b="0" lang="en-US" sz="1300" spc="-1" strike="noStrike">
                <a:solidFill>
                  <a:srgbClr val="d6d9d7"/>
                </a:solidFill>
                <a:latin typeface="Inter"/>
                <a:ea typeface="Inter"/>
              </a:rPr>
              <a:t>294 bins con alta cobertura (&gt; 1.5× mediana).</a:t>
            </a:r>
            <a:endParaRPr b="0" lang="en-US" sz="1300" spc="-1" strike="noStrike">
              <a:solidFill>
                <a:srgbClr val="000000"/>
              </a:solidFill>
              <a:latin typeface="Arial"/>
            </a:endParaRPr>
          </a:p>
        </p:txBody>
      </p:sp>
      <p:pic>
        <p:nvPicPr>
          <p:cNvPr id="307" name="Imagen 245" descr=""/>
          <p:cNvPicPr/>
          <p:nvPr/>
        </p:nvPicPr>
        <p:blipFill>
          <a:blip r:embed="rId1"/>
          <a:stretch/>
        </p:blipFill>
        <p:spPr>
          <a:xfrm>
            <a:off x="13390200" y="7736400"/>
            <a:ext cx="1239120" cy="455400"/>
          </a:xfrm>
          <a:prstGeom prst="rect">
            <a:avLst/>
          </a:prstGeom>
          <a:ln w="0">
            <a:noFill/>
          </a:ln>
        </p:spPr>
      </p:pic>
      <p:pic>
        <p:nvPicPr>
          <p:cNvPr id="308" name="Imagen 2" descr="Gráfico, Gráfico de dispersión&#10;&#10;El contenido generado por IA puede ser incorrecto."/>
          <p:cNvPicPr/>
          <p:nvPr/>
        </p:nvPicPr>
        <p:blipFill>
          <a:blip r:embed="rId2"/>
          <a:stretch/>
        </p:blipFill>
        <p:spPr>
          <a:xfrm>
            <a:off x="841680" y="2635200"/>
            <a:ext cx="12799800" cy="54846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Imagen 261" descr=""/>
          <p:cNvPicPr/>
          <p:nvPr/>
        </p:nvPicPr>
        <p:blipFill>
          <a:blip r:embed="rId1"/>
          <a:stretch/>
        </p:blipFill>
        <p:spPr>
          <a:xfrm>
            <a:off x="12812040" y="7736400"/>
            <a:ext cx="1817280" cy="455400"/>
          </a:xfrm>
          <a:prstGeom prst="rect">
            <a:avLst/>
          </a:prstGeom>
          <a:ln w="0">
            <a:noFill/>
          </a:ln>
        </p:spPr>
      </p:pic>
      <p:sp>
        <p:nvSpPr>
          <p:cNvPr id="310" name="Text 17"/>
          <p:cNvSpPr/>
          <p:nvPr/>
        </p:nvSpPr>
        <p:spPr>
          <a:xfrm>
            <a:off x="565200" y="59040"/>
            <a:ext cx="5452920" cy="1594080"/>
          </a:xfrm>
          <a:prstGeom prst="rect">
            <a:avLst/>
          </a:prstGeom>
          <a:noFill/>
          <a:ln w="0">
            <a:noFill/>
          </a:ln>
        </p:spPr>
        <p:style>
          <a:lnRef idx="0"/>
          <a:fillRef idx="0"/>
          <a:effectRef idx="0"/>
          <a:fontRef idx="minor"/>
        </p:style>
        <p:txBody>
          <a:bodyPr lIns="0" rIns="0" tIns="0" bIns="0" anchor="t">
            <a:noAutofit/>
          </a:bodyPr>
          <a:p>
            <a:pPr defTabSz="914400">
              <a:lnSpc>
                <a:spcPts val="11149"/>
              </a:lnSpc>
              <a:tabLst>
                <a:tab algn="l" pos="0"/>
              </a:tabLst>
            </a:pPr>
            <a:r>
              <a:rPr b="0" lang="en-US" sz="5400" spc="-1" strike="noStrike">
                <a:solidFill>
                  <a:srgbClr val="f7f7f8"/>
                </a:solidFill>
                <a:latin typeface="DM Sans Medium"/>
                <a:ea typeface="DM Sans Medium"/>
              </a:rPr>
              <a:t>Conclusiones</a:t>
            </a:r>
            <a:endParaRPr b="0" lang="en-US" sz="5400" spc="-1" strike="noStrike">
              <a:solidFill>
                <a:srgbClr val="000000"/>
              </a:solidFill>
              <a:latin typeface="Arial"/>
            </a:endParaRPr>
          </a:p>
        </p:txBody>
      </p:sp>
      <p:sp>
        <p:nvSpPr>
          <p:cNvPr id="311" name="Text 5"/>
          <p:cNvSpPr/>
          <p:nvPr/>
        </p:nvSpPr>
        <p:spPr>
          <a:xfrm>
            <a:off x="565200" y="1654920"/>
            <a:ext cx="13644360" cy="7163280"/>
          </a:xfrm>
          <a:prstGeom prst="rect">
            <a:avLst/>
          </a:prstGeom>
          <a:noFill/>
          <a:ln w="0">
            <a:noFill/>
          </a:ln>
        </p:spPr>
        <p:style>
          <a:lnRef idx="0"/>
          <a:fillRef idx="0"/>
          <a:effectRef idx="0"/>
          <a:fontRef idx="minor"/>
        </p:style>
        <p:txBody>
          <a:bodyPr lIns="0" rIns="0" tIns="0" bIns="0" anchor="t">
            <a:noAutofit/>
          </a:bodyPr>
          <a:p>
            <a:pPr marL="285840" indent="-285840" defTabSz="914400">
              <a:lnSpc>
                <a:spcPts val="2849"/>
              </a:lnSpc>
              <a:buClr>
                <a:srgbClr val="d6d9d7"/>
              </a:buClr>
              <a:buFont typeface="Arial"/>
              <a:buChar char="•"/>
              <a:tabLst>
                <a:tab algn="l" pos="0"/>
              </a:tabLst>
            </a:pPr>
            <a:r>
              <a:rPr b="0" lang="en-US" sz="2400" spc="-1" strike="noStrike">
                <a:solidFill>
                  <a:srgbClr val="d6d9d7"/>
                </a:solidFill>
                <a:latin typeface="Inter"/>
                <a:ea typeface="DejaVu Sans"/>
              </a:rPr>
              <a:t>El Sketch KLL permite estimar cuantiles de cobertura de manera eficiente, reduciendo drásticamente el uso de memoria frente a métodos exactos basados en ordenamiento.</a:t>
            </a:r>
            <a:endParaRPr b="0" lang="en-US" sz="2400" spc="-1" strike="noStrike">
              <a:solidFill>
                <a:srgbClr val="000000"/>
              </a:solidFill>
              <a:latin typeface="Arial"/>
            </a:endParaRPr>
          </a:p>
          <a:p>
            <a:pPr defTabSz="914400">
              <a:lnSpc>
                <a:spcPts val="2849"/>
              </a:lnSpc>
              <a:tabLst>
                <a:tab algn="l" pos="0"/>
              </a:tabLst>
            </a:pPr>
            <a:endParaRPr b="0" lang="en-US" sz="2400" spc="-1" strike="noStrike">
              <a:solidFill>
                <a:srgbClr val="000000"/>
              </a:solidFill>
              <a:latin typeface="Arial"/>
            </a:endParaRPr>
          </a:p>
          <a:p>
            <a:pPr marL="285840" indent="-285840" defTabSz="914400">
              <a:lnSpc>
                <a:spcPts val="2849"/>
              </a:lnSpc>
              <a:buClr>
                <a:srgbClr val="d6d9d7"/>
              </a:buClr>
              <a:buFont typeface="Arial"/>
              <a:buChar char="•"/>
              <a:tabLst>
                <a:tab algn="l" pos="0"/>
              </a:tabLst>
            </a:pPr>
            <a:r>
              <a:rPr b="0" lang="en-US" sz="2400" spc="-1" strike="noStrike">
                <a:solidFill>
                  <a:srgbClr val="d6d9d7"/>
                </a:solidFill>
                <a:latin typeface="Inter"/>
                <a:ea typeface="DejaVu Sans"/>
              </a:rPr>
              <a:t>Los resultados experimentales muestran que, con valores moderados de K, es possible obtener errores de rank inferiors al 0.3%, suficientes para identificar desviaciones significativas de cobertura asociadas a CNVs.</a:t>
            </a:r>
            <a:endParaRPr b="0" lang="en-US" sz="2400" spc="-1" strike="noStrike">
              <a:solidFill>
                <a:srgbClr val="000000"/>
              </a:solidFill>
              <a:latin typeface="Arial"/>
            </a:endParaRPr>
          </a:p>
          <a:p>
            <a:pPr defTabSz="914400">
              <a:lnSpc>
                <a:spcPts val="2849"/>
              </a:lnSpc>
              <a:tabLst>
                <a:tab algn="l" pos="0"/>
              </a:tabLst>
            </a:pPr>
            <a:endParaRPr b="0" lang="en-US" sz="2400" spc="-1" strike="noStrike">
              <a:solidFill>
                <a:srgbClr val="000000"/>
              </a:solidFill>
              <a:latin typeface="Arial"/>
            </a:endParaRPr>
          </a:p>
          <a:p>
            <a:pPr marL="285840" indent="-285840" defTabSz="914400">
              <a:lnSpc>
                <a:spcPts val="2849"/>
              </a:lnSpc>
              <a:buClr>
                <a:srgbClr val="d6d9d7"/>
              </a:buClr>
              <a:buFont typeface="Arial"/>
              <a:buChar char="•"/>
              <a:tabLst>
                <a:tab algn="l" pos="0"/>
              </a:tabLst>
            </a:pPr>
            <a:r>
              <a:rPr b="0" lang="en-US" sz="2400" spc="-1" strike="noStrike">
                <a:solidFill>
                  <a:srgbClr val="d6d9d7"/>
                </a:solidFill>
                <a:latin typeface="Inter"/>
                <a:ea typeface="DejaVu Sans"/>
              </a:rPr>
              <a:t>Esto desmuestra que el KLL es una alternativa práctica y escalable para el análisis de grandes volúmenes de datos genómicos.</a:t>
            </a:r>
            <a:endParaRPr b="0" lang="en-US" sz="2400" spc="-1" strike="noStrike">
              <a:solidFill>
                <a:srgbClr val="000000"/>
              </a:solidFill>
              <a:latin typeface="Arial"/>
            </a:endParaRPr>
          </a:p>
          <a:p>
            <a:pPr defTabSz="914400">
              <a:lnSpc>
                <a:spcPts val="2849"/>
              </a:lnSpc>
              <a:tabLst>
                <a:tab algn="l" pos="0"/>
              </a:tabLst>
            </a:pPr>
            <a:endParaRPr b="0" lang="en-US" sz="2400" spc="-1" strike="noStrike">
              <a:solidFill>
                <a:srgbClr val="000000"/>
              </a:solidFill>
              <a:latin typeface="Arial"/>
            </a:endParaRPr>
          </a:p>
          <a:p>
            <a:pPr marL="285840" indent="-285840" defTabSz="914400">
              <a:lnSpc>
                <a:spcPts val="2849"/>
              </a:lnSpc>
              <a:buClr>
                <a:srgbClr val="d6d9d7"/>
              </a:buClr>
              <a:buFont typeface="Arial"/>
              <a:buChar char="•"/>
              <a:tabLst>
                <a:tab algn="l" pos="0"/>
              </a:tabLst>
            </a:pPr>
            <a:r>
              <a:rPr b="0" lang="en-US" sz="2400" spc="-1" strike="noStrike">
                <a:solidFill>
                  <a:srgbClr val="d6d9d7"/>
                </a:solidFill>
                <a:latin typeface="Inter"/>
                <a:ea typeface="DejaVu Sans"/>
              </a:rPr>
              <a:t>Sin embargo desconocemos al 100% su potencial en un archivo WGS complete, debido a que pudimos experimentar con 5 cromosomas y nó con el genoma completo, debido al peso en GB del archivo del genoma (500GB).</a:t>
            </a:r>
            <a:endParaRPr b="0" lang="en-US" sz="2400" spc="-1" strike="noStrike">
              <a:solidFill>
                <a:srgbClr val="000000"/>
              </a:solidFill>
              <a:latin typeface="Arial"/>
            </a:endParaRPr>
          </a:p>
          <a:p>
            <a:pPr defTabSz="914400">
              <a:lnSpc>
                <a:spcPts val="2849"/>
              </a:lnSpc>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Shape 17"/>
          <p:cNvSpPr/>
          <p:nvPr/>
        </p:nvSpPr>
        <p:spPr>
          <a:xfrm>
            <a:off x="433800" y="1611000"/>
            <a:ext cx="13737960" cy="3416760"/>
          </a:xfrm>
          <a:prstGeom prst="roundRect">
            <a:avLst>
              <a:gd name="adj" fmla="val 6962"/>
            </a:avLst>
          </a:prstGeom>
          <a:solidFill>
            <a:srgbClr val="2d3133"/>
          </a:solidFill>
          <a:ln w="30600">
            <a:solidFill>
              <a:srgbClr val="65696b"/>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13" name="PlaceHolder 1"/>
          <p:cNvSpPr>
            <a:spLocks noGrp="1"/>
          </p:cNvSpPr>
          <p:nvPr>
            <p:ph type="title"/>
          </p:nvPr>
        </p:nvSpPr>
        <p:spPr>
          <a:xfrm>
            <a:off x="731520" y="364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1" lang="en-US" sz="4400" spc="-1" strike="noStrike">
                <a:solidFill>
                  <a:srgbClr val="ffffff"/>
                </a:solidFill>
                <a:latin typeface="Calibri Light"/>
              </a:rPr>
              <a:t>Origen Archivo .bam</a:t>
            </a:r>
            <a:endParaRPr b="0" lang="en-US" sz="4400" spc="-1" strike="noStrike">
              <a:solidFill>
                <a:srgbClr val="000000"/>
              </a:solidFill>
              <a:latin typeface="Arial"/>
            </a:endParaRPr>
          </a:p>
        </p:txBody>
      </p:sp>
      <p:sp>
        <p:nvSpPr>
          <p:cNvPr id="114" name="PlaceHolder 2"/>
          <p:cNvSpPr>
            <a:spLocks noGrp="1"/>
          </p:cNvSpPr>
          <p:nvPr>
            <p:ph/>
          </p:nvPr>
        </p:nvSpPr>
        <p:spPr>
          <a:xfrm>
            <a:off x="731520" y="1961640"/>
            <a:ext cx="13165560" cy="4771080"/>
          </a:xfrm>
          <a:prstGeom prst="rect">
            <a:avLst/>
          </a:prstGeom>
          <a:noFill/>
          <a:ln w="0">
            <a:noFill/>
          </a:ln>
        </p:spPr>
        <p:txBody>
          <a:bodyPr lIns="0" rIns="0" tIns="0" bIns="0" anchor="t">
            <a:normAutofit/>
          </a:bodyPr>
          <a:p>
            <a:pPr marL="432000" indent="-324000">
              <a:lnSpc>
                <a:spcPct val="100000"/>
              </a:lnSpc>
              <a:spcBef>
                <a:spcPts val="1191"/>
              </a:spcBef>
              <a:spcAft>
                <a:spcPts val="992"/>
              </a:spcAft>
              <a:buClr>
                <a:srgbClr val="000000"/>
              </a:buClr>
              <a:buSzPct val="45000"/>
              <a:buFont typeface="Wingdings" charset="2"/>
              <a:buChar char=""/>
            </a:pPr>
            <a:r>
              <a:rPr b="0" lang="en-US" sz="1800" spc="-1" strike="noStrike">
                <a:solidFill>
                  <a:srgbClr val="ffffff"/>
                </a:solidFill>
                <a:latin typeface="Calibri"/>
              </a:rPr>
              <a:t>FASTQ: </a:t>
            </a:r>
            <a:r>
              <a:rPr b="0" lang="en-US" sz="1800" spc="-1" strike="noStrike" u="sng">
                <a:solidFill>
                  <a:srgbClr val="0563c1"/>
                </a:solidFill>
                <a:uFillTx/>
                <a:latin typeface="Calibri"/>
                <a:hlinkClick r:id="rId1"/>
              </a:rPr>
              <a:t>https://ftp-trace.ncbi.nlm.nih.gov/giab/ftp/data/AshkenazimTrio/HG002_NA24385_son/NIST_HiSeq_HG002_Homogeneity-10953946/HG002_HiSeq300x_fastq/</a:t>
            </a:r>
            <a:endParaRPr b="0" lang="en-US" sz="1800" spc="-1" strike="noStrike">
              <a:solidFill>
                <a:srgbClr val="000000"/>
              </a:solidFill>
              <a:latin typeface="Arial"/>
            </a:endParaRPr>
          </a:p>
          <a:p>
            <a:pPr marL="432000" indent="-324000">
              <a:lnSpc>
                <a:spcPct val="100000"/>
              </a:lnSpc>
              <a:spcBef>
                <a:spcPts val="1191"/>
              </a:spcBef>
              <a:spcAft>
                <a:spcPts val="992"/>
              </a:spcAft>
              <a:buClr>
                <a:srgbClr val="000000"/>
              </a:buClr>
              <a:buSzPct val="45000"/>
              <a:buFont typeface="Wingdings" charset="2"/>
              <a:buChar char=""/>
            </a:pPr>
            <a:r>
              <a:rPr b="0" lang="en-US" sz="1800" spc="-1" strike="noStrike">
                <a:solidFill>
                  <a:srgbClr val="ffffff"/>
                </a:solidFill>
                <a:latin typeface="Calibri"/>
              </a:rPr>
              <a:t>FASTA: </a:t>
            </a:r>
            <a:r>
              <a:rPr b="0" lang="en-US" sz="1800" spc="-1" strike="noStrike" u="sng">
                <a:solidFill>
                  <a:srgbClr val="0563c1"/>
                </a:solidFill>
                <a:uFillTx/>
                <a:latin typeface="Calibri"/>
                <a:hlinkClick r:id="rId2"/>
              </a:rPr>
              <a:t>http://hgdownload.soe.ucsc.edu/goldenPath/hg38/bigZips/hg38.fa.gz</a:t>
            </a:r>
            <a:r>
              <a:rPr b="0" lang="en-US" sz="1800" spc="-1" strike="noStrike">
                <a:solidFill>
                  <a:srgbClr val="ffffff"/>
                </a:solidFill>
                <a:latin typeface="Calibri"/>
              </a:rPr>
              <a:t> (GRCh38)</a:t>
            </a:r>
            <a:endParaRPr b="0" lang="en-US" sz="1800" spc="-1" strike="noStrike">
              <a:solidFill>
                <a:srgbClr val="000000"/>
              </a:solidFill>
              <a:latin typeface="Arial"/>
            </a:endParaRPr>
          </a:p>
          <a:p>
            <a:pPr marL="432000" indent="-324000">
              <a:lnSpc>
                <a:spcPct val="100000"/>
              </a:lnSpc>
              <a:spcBef>
                <a:spcPts val="1191"/>
              </a:spcBef>
              <a:spcAft>
                <a:spcPts val="992"/>
              </a:spcAft>
              <a:buClr>
                <a:srgbClr val="000000"/>
              </a:buClr>
              <a:buSzPct val="45000"/>
              <a:buFont typeface="Wingdings" charset="2"/>
              <a:buChar char=""/>
            </a:pPr>
            <a:r>
              <a:rPr b="0" lang="en-US" sz="1800" spc="-1" strike="noStrike">
                <a:solidFill>
                  <a:srgbClr val="ffffff"/>
                </a:solidFill>
                <a:latin typeface="Calibri"/>
              </a:rPr>
              <a:t>Bam generado por NIST usando NovoAlign en 2015 como parte del proyecto Genome in a Bottle.</a:t>
            </a:r>
            <a:endParaRPr b="0" lang="en-US" sz="1800" spc="-1" strike="noStrike">
              <a:solidFill>
                <a:srgbClr val="000000"/>
              </a:solidFill>
              <a:latin typeface="Arial"/>
            </a:endParaRPr>
          </a:p>
        </p:txBody>
      </p:sp>
      <p:pic>
        <p:nvPicPr>
          <p:cNvPr id="115" name="" descr=""/>
          <p:cNvPicPr/>
          <p:nvPr/>
        </p:nvPicPr>
        <p:blipFill>
          <a:blip r:embed="rId3"/>
          <a:stretch/>
        </p:blipFill>
        <p:spPr>
          <a:xfrm>
            <a:off x="12776400" y="7772400"/>
            <a:ext cx="1817640" cy="4557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Image 0" descr="preencoded.png"/>
          <p:cNvPicPr/>
          <p:nvPr/>
        </p:nvPicPr>
        <p:blipFill>
          <a:blip r:embed="rId1"/>
          <a:stretch/>
        </p:blipFill>
        <p:spPr>
          <a:xfrm>
            <a:off x="9144000" y="0"/>
            <a:ext cx="5484240" cy="8227440"/>
          </a:xfrm>
          <a:prstGeom prst="rect">
            <a:avLst/>
          </a:prstGeom>
          <a:ln w="0">
            <a:noFill/>
          </a:ln>
        </p:spPr>
      </p:pic>
      <p:pic>
        <p:nvPicPr>
          <p:cNvPr id="117" name="Image 1" descr="preencoded.png"/>
          <p:cNvPicPr/>
          <p:nvPr/>
        </p:nvPicPr>
        <p:blipFill>
          <a:blip r:embed="rId2"/>
          <a:stretch/>
        </p:blipFill>
        <p:spPr>
          <a:xfrm>
            <a:off x="9232200" y="4254840"/>
            <a:ext cx="5091120" cy="3058560"/>
          </a:xfrm>
          <a:prstGeom prst="rect">
            <a:avLst/>
          </a:prstGeom>
          <a:ln w="0">
            <a:noFill/>
          </a:ln>
        </p:spPr>
      </p:pic>
      <p:sp>
        <p:nvSpPr>
          <p:cNvPr id="118" name="Text 0"/>
          <p:cNvSpPr/>
          <p:nvPr/>
        </p:nvSpPr>
        <p:spPr>
          <a:xfrm>
            <a:off x="793800" y="1051200"/>
            <a:ext cx="7554240" cy="1593000"/>
          </a:xfrm>
          <a:prstGeom prst="rect">
            <a:avLst/>
          </a:prstGeom>
          <a:noFill/>
          <a:ln w="0">
            <a:noFill/>
          </a:ln>
        </p:spPr>
        <p:style>
          <a:lnRef idx="0"/>
          <a:fillRef idx="0"/>
          <a:effectRef idx="0"/>
          <a:fontRef idx="minor"/>
        </p:style>
        <p:txBody>
          <a:bodyPr lIns="0" rIns="0" tIns="0" bIns="0" anchor="t">
            <a:noAutofit/>
          </a:bodyPr>
          <a:p>
            <a:pPr defTabSz="914400">
              <a:lnSpc>
                <a:spcPts val="4450"/>
              </a:lnSpc>
              <a:tabLst>
                <a:tab algn="l" pos="0"/>
              </a:tabLst>
            </a:pPr>
            <a:r>
              <a:rPr b="0" lang="en-US" sz="3550" spc="-1" strike="noStrike">
                <a:solidFill>
                  <a:srgbClr val="f7f7f8"/>
                </a:solidFill>
                <a:latin typeface="DM Sans Medium"/>
                <a:ea typeface="DM Sans Medium"/>
              </a:rPr>
              <a:t>Lectura y Procesamiento Inicial del Archivo BAM</a:t>
            </a:r>
            <a:endParaRPr b="0" lang="en-US" sz="3550" spc="-1" strike="noStrike">
              <a:solidFill>
                <a:srgbClr val="000000"/>
              </a:solidFill>
              <a:latin typeface="Arial"/>
            </a:endParaRPr>
          </a:p>
        </p:txBody>
      </p:sp>
      <p:sp>
        <p:nvSpPr>
          <p:cNvPr id="119" name="Shape 1"/>
          <p:cNvSpPr/>
          <p:nvPr/>
        </p:nvSpPr>
        <p:spPr>
          <a:xfrm>
            <a:off x="793800" y="3353400"/>
            <a:ext cx="7554240" cy="2099160"/>
          </a:xfrm>
          <a:prstGeom prst="roundRect">
            <a:avLst>
              <a:gd name="adj" fmla="val 6962"/>
            </a:avLst>
          </a:prstGeom>
          <a:solidFill>
            <a:srgbClr val="2d3133"/>
          </a:solidFill>
          <a:ln w="30600">
            <a:solidFill>
              <a:srgbClr val="65696b"/>
            </a:solidFill>
            <a:round/>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20" name="Shape 2"/>
          <p:cNvSpPr/>
          <p:nvPr/>
        </p:nvSpPr>
        <p:spPr>
          <a:xfrm>
            <a:off x="763200" y="3353400"/>
            <a:ext cx="119880" cy="2099160"/>
          </a:xfrm>
          <a:prstGeom prst="roundRect">
            <a:avLst>
              <a:gd name="adj" fmla="val 27907"/>
            </a:avLst>
          </a:prstGeom>
          <a:solidFill>
            <a:srgbClr val="ac9ef5"/>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1" name="Text 3"/>
          <p:cNvSpPr/>
          <p:nvPr/>
        </p:nvSpPr>
        <p:spPr>
          <a:xfrm>
            <a:off x="1142640" y="3610440"/>
            <a:ext cx="3438360" cy="3520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0" lang="en-US" sz="2200" spc="-1" strike="noStrike">
                <a:solidFill>
                  <a:srgbClr val="d6d9d7"/>
                </a:solidFill>
                <a:latin typeface="DM Sans Medium"/>
                <a:ea typeface="DM Sans Medium"/>
              </a:rPr>
              <a:t>Apertura del Archivo BAM</a:t>
            </a:r>
            <a:endParaRPr b="0" lang="en-US" sz="2200" spc="-1" strike="noStrike">
              <a:solidFill>
                <a:srgbClr val="000000"/>
              </a:solidFill>
              <a:latin typeface="Arial"/>
            </a:endParaRPr>
          </a:p>
        </p:txBody>
      </p:sp>
      <p:sp>
        <p:nvSpPr>
          <p:cNvPr id="122" name="Text 4"/>
          <p:cNvSpPr/>
          <p:nvPr/>
        </p:nvSpPr>
        <p:spPr>
          <a:xfrm>
            <a:off x="1142640" y="4101120"/>
            <a:ext cx="6948360" cy="109404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d6d9d7"/>
                </a:solidFill>
                <a:latin typeface="Inter"/>
                <a:ea typeface="Inter"/>
              </a:rPr>
              <a:t>Se abre el archivo BAM con HTSlib. La función </a:t>
            </a:r>
            <a:r>
              <a:rPr b="0" lang="en-US" sz="1750" spc="-1" strike="noStrike">
                <a:solidFill>
                  <a:srgbClr val="d6d9d7"/>
                </a:solidFill>
                <a:highlight>
                  <a:srgbClr val="3a3e40"/>
                </a:highlight>
                <a:latin typeface="Consolas"/>
                <a:ea typeface="Consolas"/>
              </a:rPr>
              <a:t>sam_open</a:t>
            </a:r>
            <a:r>
              <a:rPr b="0" lang="en-US" sz="1750" spc="-1" strike="noStrike">
                <a:solidFill>
                  <a:srgbClr val="d6d9d7"/>
                </a:solidFill>
                <a:latin typeface="Inter"/>
                <a:ea typeface="Inter"/>
              </a:rPr>
              <a:t> devuelve un puntero para operaciones posteriores. El header es crucial para interpretar los metadatos del BAM.</a:t>
            </a:r>
            <a:endParaRPr b="0" lang="en-US" sz="1750" spc="-1" strike="noStrike">
              <a:solidFill>
                <a:srgbClr val="000000"/>
              </a:solidFill>
              <a:latin typeface="Arial"/>
            </a:endParaRPr>
          </a:p>
        </p:txBody>
      </p:sp>
      <p:pic>
        <p:nvPicPr>
          <p:cNvPr id="123" name="Imagen 94" descr=""/>
          <p:cNvPicPr/>
          <p:nvPr/>
        </p:nvPicPr>
        <p:blipFill>
          <a:blip r:embed="rId3"/>
          <a:stretch/>
        </p:blipFill>
        <p:spPr>
          <a:xfrm>
            <a:off x="9249120" y="228600"/>
            <a:ext cx="5379480" cy="37674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Image 0" descr="preencoded.png"/>
          <p:cNvPicPr/>
          <p:nvPr/>
        </p:nvPicPr>
        <p:blipFill>
          <a:blip r:embed="rId1"/>
          <a:stretch/>
        </p:blipFill>
        <p:spPr>
          <a:xfrm>
            <a:off x="0" y="0"/>
            <a:ext cx="5484240" cy="8227440"/>
          </a:xfrm>
          <a:prstGeom prst="rect">
            <a:avLst/>
          </a:prstGeom>
          <a:ln w="0">
            <a:noFill/>
          </a:ln>
        </p:spPr>
      </p:pic>
      <p:pic>
        <p:nvPicPr>
          <p:cNvPr id="125" name="Image 1" descr="preencoded.png"/>
          <p:cNvPicPr/>
          <p:nvPr/>
        </p:nvPicPr>
        <p:blipFill>
          <a:blip r:embed="rId2"/>
          <a:stretch/>
        </p:blipFill>
        <p:spPr>
          <a:xfrm>
            <a:off x="228600" y="2743200"/>
            <a:ext cx="5085360" cy="3198600"/>
          </a:xfrm>
          <a:prstGeom prst="rect">
            <a:avLst/>
          </a:prstGeom>
          <a:ln w="0">
            <a:noFill/>
          </a:ln>
        </p:spPr>
      </p:pic>
      <p:sp>
        <p:nvSpPr>
          <p:cNvPr id="126" name="Text 0"/>
          <p:cNvSpPr/>
          <p:nvPr/>
        </p:nvSpPr>
        <p:spPr>
          <a:xfrm>
            <a:off x="228600" y="687600"/>
            <a:ext cx="4798800" cy="1131840"/>
          </a:xfrm>
          <a:prstGeom prst="rect">
            <a:avLst/>
          </a:prstGeom>
          <a:noFill/>
          <a:ln w="0">
            <a:noFill/>
          </a:ln>
        </p:spPr>
        <p:style>
          <a:lnRef idx="0"/>
          <a:fillRef idx="0"/>
          <a:effectRef idx="0"/>
          <a:fontRef idx="minor"/>
        </p:style>
        <p:txBody>
          <a:bodyPr lIns="0" rIns="0" tIns="0" bIns="0" anchor="t">
            <a:noAutofit/>
          </a:bodyPr>
          <a:p>
            <a:pPr defTabSz="914400">
              <a:lnSpc>
                <a:spcPts val="4450"/>
              </a:lnSpc>
              <a:tabLst>
                <a:tab algn="l" pos="0"/>
              </a:tabLst>
            </a:pPr>
            <a:r>
              <a:rPr b="0" lang="en-US" sz="3550" spc="-1" strike="noStrike">
                <a:solidFill>
                  <a:srgbClr val="f7f7f8"/>
                </a:solidFill>
                <a:latin typeface="DM Sans Medium"/>
                <a:ea typeface="DM Sans Medium"/>
              </a:rPr>
              <a:t>Optimización de Memoria y Rendimiento</a:t>
            </a:r>
            <a:endParaRPr b="0" lang="en-US" sz="3550" spc="-1" strike="noStrike">
              <a:solidFill>
                <a:srgbClr val="000000"/>
              </a:solidFill>
              <a:latin typeface="Arial"/>
            </a:endParaRPr>
          </a:p>
        </p:txBody>
      </p:sp>
      <p:sp>
        <p:nvSpPr>
          <p:cNvPr id="127" name="Shape 1"/>
          <p:cNvSpPr/>
          <p:nvPr/>
        </p:nvSpPr>
        <p:spPr>
          <a:xfrm>
            <a:off x="6280200" y="2377800"/>
            <a:ext cx="3662640" cy="3118320"/>
          </a:xfrm>
          <a:prstGeom prst="roundRect">
            <a:avLst>
              <a:gd name="adj" fmla="val 1090"/>
            </a:avLst>
          </a:prstGeom>
          <a:solidFill>
            <a:srgbClr val="4c5052"/>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28" name="Text 2"/>
          <p:cNvSpPr/>
          <p:nvPr/>
        </p:nvSpPr>
        <p:spPr>
          <a:xfrm>
            <a:off x="6507000" y="2604600"/>
            <a:ext cx="3202920" cy="3520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0" lang="en-US" sz="2200" spc="-1" strike="noStrike">
                <a:solidFill>
                  <a:srgbClr val="d6d9d7"/>
                </a:solidFill>
                <a:latin typeface="DM Sans Medium"/>
                <a:ea typeface="DM Sans Medium"/>
              </a:rPr>
              <a:t>Mapeo Eficiente de Bins</a:t>
            </a:r>
            <a:endParaRPr b="0" lang="en-US" sz="2200" spc="-1" strike="noStrike">
              <a:solidFill>
                <a:srgbClr val="000000"/>
              </a:solidFill>
              <a:latin typeface="Arial"/>
            </a:endParaRPr>
          </a:p>
        </p:txBody>
      </p:sp>
      <p:sp>
        <p:nvSpPr>
          <p:cNvPr id="129" name="Text 3"/>
          <p:cNvSpPr/>
          <p:nvPr/>
        </p:nvSpPr>
        <p:spPr>
          <a:xfrm>
            <a:off x="6507000" y="3094920"/>
            <a:ext cx="3209040" cy="182772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d6d9d7"/>
                </a:solidFill>
                <a:latin typeface="Inter"/>
                <a:ea typeface="Inter"/>
              </a:rPr>
              <a:t>Un </a:t>
            </a:r>
            <a:r>
              <a:rPr b="0" lang="en-US" sz="1750" spc="-1" strike="noStrike">
                <a:solidFill>
                  <a:srgbClr val="d6d9d7"/>
                </a:solidFill>
                <a:highlight>
                  <a:srgbClr val="3a3e40"/>
                </a:highlight>
                <a:latin typeface="Consolas"/>
                <a:ea typeface="Consolas"/>
              </a:rPr>
              <a:t>unordered_map</a:t>
            </a:r>
            <a:r>
              <a:rPr b="0" lang="en-US" sz="1750" spc="-1" strike="noStrike">
                <a:solidFill>
                  <a:srgbClr val="d6d9d7"/>
                </a:solidFill>
                <a:latin typeface="Inter"/>
                <a:ea typeface="Inter"/>
              </a:rPr>
              <a:t> mapea números de bin a coberturas usando </a:t>
            </a:r>
            <a:r>
              <a:rPr b="0" lang="en-US" sz="1750" spc="-1" strike="noStrike">
                <a:solidFill>
                  <a:srgbClr val="d6d9d7"/>
                </a:solidFill>
                <a:highlight>
                  <a:srgbClr val="3a3e40"/>
                </a:highlight>
                <a:latin typeface="Consolas"/>
                <a:ea typeface="Consolas"/>
              </a:rPr>
              <a:t>uint32_t</a:t>
            </a:r>
            <a:r>
              <a:rPr b="0" lang="en-US" sz="1750" spc="-1" strike="noStrike">
                <a:solidFill>
                  <a:srgbClr val="d6d9d7"/>
                </a:solidFill>
                <a:latin typeface="Inter"/>
                <a:ea typeface="Inter"/>
              </a:rPr>
              <a:t> como claves, lo que es más rápido que usar strings.</a:t>
            </a:r>
            <a:endParaRPr b="0" lang="en-US" sz="1750" spc="-1" strike="noStrike">
              <a:solidFill>
                <a:srgbClr val="000000"/>
              </a:solidFill>
              <a:latin typeface="Arial"/>
            </a:endParaRPr>
          </a:p>
        </p:txBody>
      </p:sp>
      <p:sp>
        <p:nvSpPr>
          <p:cNvPr id="130" name="Shape 4"/>
          <p:cNvSpPr/>
          <p:nvPr/>
        </p:nvSpPr>
        <p:spPr>
          <a:xfrm>
            <a:off x="10171800" y="2377800"/>
            <a:ext cx="3662640" cy="3118320"/>
          </a:xfrm>
          <a:prstGeom prst="roundRect">
            <a:avLst>
              <a:gd name="adj" fmla="val 1090"/>
            </a:avLst>
          </a:prstGeom>
          <a:solidFill>
            <a:srgbClr val="4c5052"/>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1" name="Text 5"/>
          <p:cNvSpPr/>
          <p:nvPr/>
        </p:nvSpPr>
        <p:spPr>
          <a:xfrm>
            <a:off x="10398600" y="2604600"/>
            <a:ext cx="3209040" cy="70668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0" lang="en-US" sz="2200" spc="-1" strike="noStrike">
                <a:solidFill>
                  <a:srgbClr val="d6d9d7"/>
                </a:solidFill>
                <a:latin typeface="DM Sans Medium"/>
                <a:ea typeface="DM Sans Medium"/>
              </a:rPr>
              <a:t>Pre-asignación de Memoria</a:t>
            </a:r>
            <a:endParaRPr b="0" lang="en-US" sz="2200" spc="-1" strike="noStrike">
              <a:solidFill>
                <a:srgbClr val="000000"/>
              </a:solidFill>
              <a:latin typeface="Arial"/>
            </a:endParaRPr>
          </a:p>
        </p:txBody>
      </p:sp>
      <p:sp>
        <p:nvSpPr>
          <p:cNvPr id="132" name="Text 6"/>
          <p:cNvSpPr/>
          <p:nvPr/>
        </p:nvSpPr>
        <p:spPr>
          <a:xfrm>
            <a:off x="10398600" y="3449520"/>
            <a:ext cx="3435840" cy="18198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d6d9d7"/>
                </a:solidFill>
                <a:latin typeface="Inter"/>
                <a:ea typeface="Inter"/>
              </a:rPr>
              <a:t>Se pre-asigna espacio para 100k bins (</a:t>
            </a:r>
            <a:r>
              <a:rPr b="0" lang="en-US" sz="1750" spc="-1" strike="noStrike">
                <a:solidFill>
                  <a:srgbClr val="d6d9d7"/>
                </a:solidFill>
                <a:highlight>
                  <a:srgbClr val="3a3e40"/>
                </a:highlight>
                <a:latin typeface="Consolas"/>
                <a:ea typeface="Consolas"/>
              </a:rPr>
              <a:t>reserve(100000)</a:t>
            </a:r>
            <a:r>
              <a:rPr b="0" lang="en-US" sz="1750" spc="-1" strike="noStrike">
                <a:solidFill>
                  <a:srgbClr val="d6d9d7"/>
                </a:solidFill>
                <a:latin typeface="Inter"/>
                <a:ea typeface="Inter"/>
              </a:rPr>
              <a:t>), evitando costosos rehashing y manteniendo operaciones O(1).</a:t>
            </a:r>
            <a:endParaRPr b="0" lang="en-US" sz="1750" spc="-1" strike="noStrike">
              <a:solidFill>
                <a:srgbClr val="000000"/>
              </a:solidFill>
              <a:latin typeface="Arial"/>
            </a:endParaRPr>
          </a:p>
        </p:txBody>
      </p:sp>
      <p:sp>
        <p:nvSpPr>
          <p:cNvPr id="133" name="Shape 7"/>
          <p:cNvSpPr/>
          <p:nvPr/>
        </p:nvSpPr>
        <p:spPr>
          <a:xfrm>
            <a:off x="6280200" y="5725080"/>
            <a:ext cx="7554240" cy="2030760"/>
          </a:xfrm>
          <a:prstGeom prst="roundRect">
            <a:avLst>
              <a:gd name="adj" fmla="val 1674"/>
            </a:avLst>
          </a:prstGeom>
          <a:solidFill>
            <a:srgbClr val="4c5052"/>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4" name="Text 8"/>
          <p:cNvSpPr/>
          <p:nvPr/>
        </p:nvSpPr>
        <p:spPr>
          <a:xfrm>
            <a:off x="6507000" y="5951880"/>
            <a:ext cx="4165560" cy="3520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0" lang="en-US" sz="2200" spc="-1" strike="noStrike">
                <a:solidFill>
                  <a:srgbClr val="d6d9d7"/>
                </a:solidFill>
                <a:latin typeface="DM Sans Medium"/>
                <a:ea typeface="DM Sans Medium"/>
              </a:rPr>
              <a:t>Gestión Constante de Memoria</a:t>
            </a:r>
            <a:endParaRPr b="0" lang="en-US" sz="2200" spc="-1" strike="noStrike">
              <a:solidFill>
                <a:srgbClr val="000000"/>
              </a:solidFill>
              <a:latin typeface="Arial"/>
            </a:endParaRPr>
          </a:p>
        </p:txBody>
      </p:sp>
      <p:sp>
        <p:nvSpPr>
          <p:cNvPr id="135" name="Text 9"/>
          <p:cNvSpPr/>
          <p:nvPr/>
        </p:nvSpPr>
        <p:spPr>
          <a:xfrm>
            <a:off x="6507000" y="6442200"/>
            <a:ext cx="7100640" cy="10864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d6d9d7"/>
                </a:solidFill>
                <a:latin typeface="Inter"/>
                <a:ea typeface="Inter"/>
              </a:rPr>
              <a:t>La memoria es constante y proporcional al cromosoma más grande, procesando y liberando datos continuamente. Esto permite analizar genomas grandes sin agotar la RAM.</a:t>
            </a:r>
            <a:endParaRPr b="0" lang="en-US" sz="1750" spc="-1" strike="noStrike">
              <a:solidFill>
                <a:srgbClr val="000000"/>
              </a:solidFill>
              <a:latin typeface="Arial"/>
            </a:endParaRPr>
          </a:p>
        </p:txBody>
      </p:sp>
      <p:pic>
        <p:nvPicPr>
          <p:cNvPr id="136" name="Imagen 107" descr=""/>
          <p:cNvPicPr/>
          <p:nvPr/>
        </p:nvPicPr>
        <p:blipFill>
          <a:blip r:embed="rId3"/>
          <a:stretch/>
        </p:blipFill>
        <p:spPr>
          <a:xfrm>
            <a:off x="12811680" y="7772400"/>
            <a:ext cx="1817280" cy="455400"/>
          </a:xfrm>
          <a:prstGeom prst="rect">
            <a:avLst/>
          </a:prstGeom>
          <a:ln w="0">
            <a:noFill/>
          </a:ln>
        </p:spPr>
      </p:pic>
      <p:sp>
        <p:nvSpPr>
          <p:cNvPr id="137" name="Shape 11"/>
          <p:cNvSpPr/>
          <p:nvPr/>
        </p:nvSpPr>
        <p:spPr>
          <a:xfrm>
            <a:off x="6278760" y="157680"/>
            <a:ext cx="7554240" cy="2106720"/>
          </a:xfrm>
          <a:prstGeom prst="roundRect">
            <a:avLst>
              <a:gd name="adj" fmla="val 6937"/>
            </a:avLst>
          </a:prstGeom>
          <a:solidFill>
            <a:srgbClr val="2d3133"/>
          </a:solidFill>
          <a:ln w="30600">
            <a:solidFill>
              <a:srgbClr val="65696b"/>
            </a:solidFill>
            <a:round/>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8" name="Shape 12"/>
          <p:cNvSpPr/>
          <p:nvPr/>
        </p:nvSpPr>
        <p:spPr>
          <a:xfrm>
            <a:off x="6248160" y="157680"/>
            <a:ext cx="119880" cy="2106720"/>
          </a:xfrm>
          <a:prstGeom prst="roundRect">
            <a:avLst>
              <a:gd name="adj" fmla="val 27907"/>
            </a:avLst>
          </a:prstGeom>
          <a:solidFill>
            <a:srgbClr val="ac9ef5"/>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39" name="Text 15"/>
          <p:cNvSpPr/>
          <p:nvPr/>
        </p:nvSpPr>
        <p:spPr>
          <a:xfrm>
            <a:off x="6627600" y="415080"/>
            <a:ext cx="3732840" cy="3520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0" lang="en-US" sz="2200" spc="-1" strike="noStrike">
                <a:solidFill>
                  <a:srgbClr val="d6d9d7"/>
                </a:solidFill>
                <a:latin typeface="DM Sans Medium"/>
                <a:ea typeface="DM Sans Medium"/>
              </a:rPr>
              <a:t>Inicialización de Estructuras</a:t>
            </a:r>
            <a:endParaRPr b="0" lang="en-US" sz="2200" spc="-1" strike="noStrike">
              <a:solidFill>
                <a:srgbClr val="000000"/>
              </a:solidFill>
              <a:latin typeface="Arial"/>
            </a:endParaRPr>
          </a:p>
        </p:txBody>
      </p:sp>
      <p:sp>
        <p:nvSpPr>
          <p:cNvPr id="140" name="Text 16"/>
          <p:cNvSpPr/>
          <p:nvPr/>
        </p:nvSpPr>
        <p:spPr>
          <a:xfrm>
            <a:off x="6627600" y="905400"/>
            <a:ext cx="6948360" cy="11019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d6d9d7"/>
                </a:solidFill>
                <a:latin typeface="Inter"/>
                <a:ea typeface="Inter"/>
              </a:rPr>
              <a:t>Se inicializa </a:t>
            </a:r>
            <a:r>
              <a:rPr b="0" lang="en-US" sz="1750" spc="-1" strike="noStrike">
                <a:solidFill>
                  <a:srgbClr val="d6d9d7"/>
                </a:solidFill>
                <a:highlight>
                  <a:srgbClr val="3a3e40"/>
                </a:highlight>
                <a:latin typeface="Consolas"/>
                <a:ea typeface="Consolas"/>
              </a:rPr>
              <a:t>bam1_t</a:t>
            </a:r>
            <a:r>
              <a:rPr b="0" lang="en-US" sz="1750" spc="-1" strike="noStrike">
                <a:solidFill>
                  <a:srgbClr val="d6d9d7"/>
                </a:solidFill>
                <a:latin typeface="Inter"/>
                <a:ea typeface="Inter"/>
              </a:rPr>
              <a:t> para cada alineamiento y se crea un sketch KLL con </a:t>
            </a:r>
            <a:r>
              <a:rPr b="0" lang="en-US" sz="1750" spc="-1" strike="noStrike">
                <a:solidFill>
                  <a:srgbClr val="d6d9d7"/>
                </a:solidFill>
                <a:highlight>
                  <a:srgbClr val="3a3e40"/>
                </a:highlight>
                <a:latin typeface="Consolas"/>
                <a:ea typeface="Consolas"/>
              </a:rPr>
              <a:t>k determinado </a:t>
            </a:r>
            <a:r>
              <a:rPr b="0" lang="en-US" sz="1750" spc="-1" strike="noStrike">
                <a:solidFill>
                  <a:srgbClr val="d6d9d7"/>
                </a:solidFill>
                <a:latin typeface="Inter"/>
                <a:ea typeface="Inter"/>
              </a:rPr>
              <a:t>para alimentación incremental. </a:t>
            </a:r>
            <a:r>
              <a:rPr b="0" lang="en-US" sz="1750" spc="-1" strike="noStrike">
                <a:solidFill>
                  <a:srgbClr val="d6d9d7"/>
                </a:solidFill>
                <a:highlight>
                  <a:srgbClr val="3a3e40"/>
                </a:highlight>
                <a:latin typeface="Consolas"/>
                <a:ea typeface="Consolas"/>
              </a:rPr>
              <a:t>current_chr</a:t>
            </a:r>
            <a:r>
              <a:rPr b="0" lang="en-US" sz="1750" spc="-1" strike="noStrike">
                <a:solidFill>
                  <a:srgbClr val="d6d9d7"/>
                </a:solidFill>
                <a:latin typeface="Inter"/>
                <a:ea typeface="Inter"/>
              </a:rPr>
              <a:t> rastrea el cromosoma actual.</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Image 0" descr="preencoded.png"/>
          <p:cNvPicPr/>
          <p:nvPr/>
        </p:nvPicPr>
        <p:blipFill>
          <a:blip r:embed="rId1"/>
          <a:stretch/>
        </p:blipFill>
        <p:spPr>
          <a:xfrm>
            <a:off x="0" y="0"/>
            <a:ext cx="5484240" cy="8227440"/>
          </a:xfrm>
          <a:prstGeom prst="rect">
            <a:avLst/>
          </a:prstGeom>
          <a:ln w="0">
            <a:noFill/>
          </a:ln>
        </p:spPr>
      </p:pic>
      <p:pic>
        <p:nvPicPr>
          <p:cNvPr id="142" name="Image 1" descr="preencoded.png"/>
          <p:cNvPicPr/>
          <p:nvPr/>
        </p:nvPicPr>
        <p:blipFill>
          <a:blip r:embed="rId2"/>
          <a:stretch/>
        </p:blipFill>
        <p:spPr>
          <a:xfrm>
            <a:off x="145080" y="286920"/>
            <a:ext cx="5111280" cy="7663680"/>
          </a:xfrm>
          <a:prstGeom prst="rect">
            <a:avLst/>
          </a:prstGeom>
          <a:ln w="0">
            <a:noFill/>
          </a:ln>
        </p:spPr>
      </p:pic>
      <p:sp>
        <p:nvSpPr>
          <p:cNvPr id="143" name="Text 0"/>
          <p:cNvSpPr/>
          <p:nvPr/>
        </p:nvSpPr>
        <p:spPr>
          <a:xfrm>
            <a:off x="6224040" y="584640"/>
            <a:ext cx="7666560" cy="1051920"/>
          </a:xfrm>
          <a:prstGeom prst="rect">
            <a:avLst/>
          </a:prstGeom>
          <a:noFill/>
          <a:ln w="0">
            <a:noFill/>
          </a:ln>
        </p:spPr>
        <p:style>
          <a:lnRef idx="0"/>
          <a:fillRef idx="0"/>
          <a:effectRef idx="0"/>
          <a:fontRef idx="minor"/>
        </p:style>
        <p:txBody>
          <a:bodyPr lIns="0" rIns="0" tIns="0" bIns="0" anchor="t">
            <a:noAutofit/>
          </a:bodyPr>
          <a:p>
            <a:pPr defTabSz="914400">
              <a:lnSpc>
                <a:spcPts val="4099"/>
              </a:lnSpc>
              <a:tabLst>
                <a:tab algn="l" pos="0"/>
              </a:tabLst>
            </a:pPr>
            <a:r>
              <a:rPr b="0" lang="en-US" sz="3300" spc="-1" strike="noStrike">
                <a:solidFill>
                  <a:srgbClr val="f7f7f8"/>
                </a:solidFill>
                <a:latin typeface="DM Sans Medium"/>
                <a:ea typeface="DM Sans Medium"/>
              </a:rPr>
              <a:t>Filtrado de Reads y Detección de Cromosomas</a:t>
            </a:r>
            <a:endParaRPr b="0" lang="en-US" sz="3300" spc="-1" strike="noStrike">
              <a:solidFill>
                <a:srgbClr val="000000"/>
              </a:solidFill>
              <a:latin typeface="Arial"/>
            </a:endParaRPr>
          </a:p>
        </p:txBody>
      </p:sp>
      <p:pic>
        <p:nvPicPr>
          <p:cNvPr id="144" name="Image 2" descr="preencoded.png"/>
          <p:cNvPicPr/>
          <p:nvPr/>
        </p:nvPicPr>
        <p:blipFill>
          <a:blip r:embed="rId3"/>
          <a:stretch/>
        </p:blipFill>
        <p:spPr>
          <a:xfrm>
            <a:off x="6224040" y="1954800"/>
            <a:ext cx="1051920" cy="1902240"/>
          </a:xfrm>
          <a:prstGeom prst="rect">
            <a:avLst/>
          </a:prstGeom>
          <a:ln w="0">
            <a:noFill/>
          </a:ln>
        </p:spPr>
      </p:pic>
      <p:sp>
        <p:nvSpPr>
          <p:cNvPr id="145" name="Text 1"/>
          <p:cNvSpPr/>
          <p:nvPr/>
        </p:nvSpPr>
        <p:spPr>
          <a:xfrm>
            <a:off x="7488720" y="2165400"/>
            <a:ext cx="3169080" cy="32724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0" lang="en-US" sz="2050" spc="-1" strike="noStrike">
                <a:solidFill>
                  <a:srgbClr val="d6d9d7"/>
                </a:solidFill>
                <a:latin typeface="DM Sans Medium"/>
                <a:ea typeface="DM Sans Medium"/>
              </a:rPr>
              <a:t>Lectura de Alineamientos</a:t>
            </a:r>
            <a:endParaRPr b="0" lang="en-US" sz="2050" spc="-1" strike="noStrike">
              <a:solidFill>
                <a:srgbClr val="000000"/>
              </a:solidFill>
              <a:latin typeface="Arial"/>
            </a:endParaRPr>
          </a:p>
        </p:txBody>
      </p:sp>
      <p:sp>
        <p:nvSpPr>
          <p:cNvPr id="146" name="Text 2"/>
          <p:cNvSpPr/>
          <p:nvPr/>
        </p:nvSpPr>
        <p:spPr>
          <a:xfrm>
            <a:off x="7488720" y="2621160"/>
            <a:ext cx="6401880" cy="102492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0" lang="en-US" sz="1650" spc="-1" strike="noStrike">
                <a:solidFill>
                  <a:srgbClr val="d6d9d7"/>
                </a:solidFill>
                <a:highlight>
                  <a:srgbClr val="3a3e40"/>
                </a:highlight>
                <a:latin typeface="Consolas"/>
                <a:ea typeface="Consolas"/>
              </a:rPr>
              <a:t>sam_read1</a:t>
            </a:r>
            <a:r>
              <a:rPr b="0" lang="en-US" sz="1650" spc="-1" strike="noStrike">
                <a:solidFill>
                  <a:srgbClr val="d6d9d7"/>
                </a:solidFill>
                <a:latin typeface="Inter"/>
                <a:ea typeface="Inter"/>
              </a:rPr>
              <a:t> lee el siguiente alineamiento. Un valor </a:t>
            </a:r>
            <a:r>
              <a:rPr b="0" lang="en-US" sz="1650" spc="-1" strike="noStrike">
                <a:solidFill>
                  <a:srgbClr val="d6d9d7"/>
                </a:solidFill>
                <a:highlight>
                  <a:srgbClr val="3a3e40"/>
                </a:highlight>
                <a:latin typeface="Consolas"/>
                <a:ea typeface="Consolas"/>
              </a:rPr>
              <a:t>&gt;= 0</a:t>
            </a:r>
            <a:r>
              <a:rPr b="0" lang="en-US" sz="1650" spc="-1" strike="noStrike">
                <a:solidFill>
                  <a:srgbClr val="d6d9d7"/>
                </a:solidFill>
                <a:latin typeface="Inter"/>
                <a:ea typeface="Inter"/>
              </a:rPr>
              <a:t> indica éxito; </a:t>
            </a:r>
            <a:r>
              <a:rPr b="0" lang="en-US" sz="1650" spc="-1" strike="noStrike">
                <a:solidFill>
                  <a:srgbClr val="d6d9d7"/>
                </a:solidFill>
                <a:highlight>
                  <a:srgbClr val="3a3e40"/>
                </a:highlight>
                <a:latin typeface="Consolas"/>
                <a:ea typeface="Consolas"/>
              </a:rPr>
              <a:t>-1</a:t>
            </a:r>
            <a:r>
              <a:rPr b="0" lang="en-US" sz="1650" spc="-1" strike="noStrike">
                <a:solidFill>
                  <a:srgbClr val="d6d9d7"/>
                </a:solidFill>
                <a:latin typeface="Inter"/>
                <a:ea typeface="Inter"/>
              </a:rPr>
              <a:t> es fin de archivo o error. Se incrementa el contador de reads totales.</a:t>
            </a:r>
            <a:endParaRPr b="0" lang="en-US" sz="1650" spc="-1" strike="noStrike">
              <a:solidFill>
                <a:srgbClr val="000000"/>
              </a:solidFill>
              <a:latin typeface="Arial"/>
            </a:endParaRPr>
          </a:p>
        </p:txBody>
      </p:sp>
      <p:pic>
        <p:nvPicPr>
          <p:cNvPr id="147" name="Image 3" descr="preencoded.png"/>
          <p:cNvPicPr/>
          <p:nvPr/>
        </p:nvPicPr>
        <p:blipFill>
          <a:blip r:embed="rId4"/>
          <a:stretch/>
        </p:blipFill>
        <p:spPr>
          <a:xfrm>
            <a:off x="6224040" y="3859200"/>
            <a:ext cx="1051920" cy="1894680"/>
          </a:xfrm>
          <a:prstGeom prst="rect">
            <a:avLst/>
          </a:prstGeom>
          <a:ln w="0">
            <a:noFill/>
          </a:ln>
        </p:spPr>
      </p:pic>
      <p:sp>
        <p:nvSpPr>
          <p:cNvPr id="148" name="Text 3"/>
          <p:cNvSpPr/>
          <p:nvPr/>
        </p:nvSpPr>
        <p:spPr>
          <a:xfrm>
            <a:off x="7488720" y="4069800"/>
            <a:ext cx="2797200" cy="32724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0" lang="en-US" sz="2050" spc="-1" strike="noStrike">
                <a:solidFill>
                  <a:srgbClr val="d6d9d7"/>
                </a:solidFill>
                <a:latin typeface="DM Sans Medium"/>
                <a:ea typeface="DM Sans Medium"/>
              </a:rPr>
              <a:t>Filtrado de reads</a:t>
            </a:r>
            <a:endParaRPr b="0" lang="en-US" sz="2050" spc="-1" strike="noStrike">
              <a:solidFill>
                <a:srgbClr val="000000"/>
              </a:solidFill>
              <a:latin typeface="Arial"/>
            </a:endParaRPr>
          </a:p>
        </p:txBody>
      </p:sp>
      <p:sp>
        <p:nvSpPr>
          <p:cNvPr id="149" name="Text 4"/>
          <p:cNvSpPr/>
          <p:nvPr/>
        </p:nvSpPr>
        <p:spPr>
          <a:xfrm>
            <a:off x="7488720" y="4525560"/>
            <a:ext cx="6401880" cy="101736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0" lang="en-US" sz="1650" spc="-1" strike="noStrike">
                <a:solidFill>
                  <a:srgbClr val="d6d9d7"/>
                </a:solidFill>
                <a:latin typeface="Inter"/>
                <a:ea typeface="Inter"/>
              </a:rPr>
              <a:t>Ej: ignoran reads con la flag </a:t>
            </a:r>
            <a:r>
              <a:rPr b="0" lang="en-US" sz="1650" spc="-1" strike="noStrike">
                <a:solidFill>
                  <a:srgbClr val="d6d9d7"/>
                </a:solidFill>
                <a:highlight>
                  <a:srgbClr val="3a3e40"/>
                </a:highlight>
                <a:latin typeface="Consolas"/>
                <a:ea typeface="Consolas"/>
              </a:rPr>
              <a:t>BAM_FDUP</a:t>
            </a:r>
            <a:r>
              <a:rPr b="0" lang="en-US" sz="1650" spc="-1" strike="noStrike">
                <a:solidFill>
                  <a:srgbClr val="d6d9d7"/>
                </a:solidFill>
                <a:latin typeface="Inter"/>
                <a:ea typeface="Inter"/>
              </a:rPr>
              <a:t> (duplicados de PCR/ópticos) para evitar inflar artificialmente la cobertura. Esto es crucial para análisis de variantes y CNVs.</a:t>
            </a:r>
            <a:endParaRPr b="0" lang="en-US" sz="1650" spc="-1" strike="noStrike">
              <a:solidFill>
                <a:srgbClr val="000000"/>
              </a:solidFill>
              <a:latin typeface="Arial"/>
            </a:endParaRPr>
          </a:p>
        </p:txBody>
      </p:sp>
      <p:pic>
        <p:nvPicPr>
          <p:cNvPr id="150" name="Image 4" descr="preencoded.png"/>
          <p:cNvPicPr/>
          <p:nvPr/>
        </p:nvPicPr>
        <p:blipFill>
          <a:blip r:embed="rId5"/>
          <a:stretch/>
        </p:blipFill>
        <p:spPr>
          <a:xfrm>
            <a:off x="6224040" y="5755680"/>
            <a:ext cx="1051920" cy="1887120"/>
          </a:xfrm>
          <a:prstGeom prst="rect">
            <a:avLst/>
          </a:prstGeom>
          <a:ln w="0">
            <a:noFill/>
          </a:ln>
        </p:spPr>
      </p:pic>
      <p:sp>
        <p:nvSpPr>
          <p:cNvPr id="151" name="Text 5"/>
          <p:cNvSpPr/>
          <p:nvPr/>
        </p:nvSpPr>
        <p:spPr>
          <a:xfrm>
            <a:off x="7488720" y="5966640"/>
            <a:ext cx="4668480" cy="32724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0" lang="en-US" sz="2050" spc="-1" strike="noStrike">
                <a:solidFill>
                  <a:srgbClr val="d6d9d7"/>
                </a:solidFill>
                <a:latin typeface="DM Sans Medium"/>
                <a:ea typeface="DM Sans Medium"/>
              </a:rPr>
              <a:t>Detección de Cambio de Cromosoma</a:t>
            </a:r>
            <a:endParaRPr b="0" lang="en-US" sz="2050" spc="-1" strike="noStrike">
              <a:solidFill>
                <a:srgbClr val="000000"/>
              </a:solidFill>
              <a:latin typeface="Arial"/>
            </a:endParaRPr>
          </a:p>
        </p:txBody>
      </p:sp>
      <p:sp>
        <p:nvSpPr>
          <p:cNvPr id="152" name="Text 6"/>
          <p:cNvSpPr/>
          <p:nvPr/>
        </p:nvSpPr>
        <p:spPr>
          <a:xfrm>
            <a:off x="7488720" y="6422400"/>
            <a:ext cx="6401880" cy="100980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0" lang="en-US" sz="1650" spc="-1" strike="noStrike">
                <a:solidFill>
                  <a:srgbClr val="d6d9d7"/>
                </a:solidFill>
                <a:latin typeface="Inter"/>
                <a:ea typeface="Inter"/>
              </a:rPr>
              <a:t>Cuando el cromosoma actual difiere del anterior, se procesan los bins acumulados, se insertan en el sketch KLL y se libera la memoria de los bins anteriores.</a:t>
            </a:r>
            <a:endParaRPr b="0" lang="en-US" sz="1650" spc="-1" strike="noStrike">
              <a:solidFill>
                <a:srgbClr val="000000"/>
              </a:solidFill>
              <a:latin typeface="Arial"/>
            </a:endParaRPr>
          </a:p>
        </p:txBody>
      </p:sp>
      <p:pic>
        <p:nvPicPr>
          <p:cNvPr id="153" name="Imagen 124" descr=""/>
          <p:cNvPicPr/>
          <p:nvPr/>
        </p:nvPicPr>
        <p:blipFill>
          <a:blip r:embed="rId6"/>
          <a:stretch/>
        </p:blipFill>
        <p:spPr>
          <a:xfrm>
            <a:off x="12811680" y="7772400"/>
            <a:ext cx="1817280" cy="4554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 0"/>
          <p:cNvSpPr/>
          <p:nvPr/>
        </p:nvSpPr>
        <p:spPr>
          <a:xfrm>
            <a:off x="793800" y="1812600"/>
            <a:ext cx="6202080" cy="564840"/>
          </a:xfrm>
          <a:prstGeom prst="rect">
            <a:avLst/>
          </a:prstGeom>
          <a:noFill/>
          <a:ln w="0">
            <a:noFill/>
          </a:ln>
        </p:spPr>
        <p:style>
          <a:lnRef idx="0"/>
          <a:fillRef idx="0"/>
          <a:effectRef idx="0"/>
          <a:fontRef idx="minor"/>
        </p:style>
        <p:txBody>
          <a:bodyPr wrap="none" lIns="0" rIns="0" tIns="0" bIns="0" anchor="t">
            <a:noAutofit/>
          </a:bodyPr>
          <a:p>
            <a:pPr defTabSz="914400">
              <a:lnSpc>
                <a:spcPts val="4450"/>
              </a:lnSpc>
              <a:tabLst>
                <a:tab algn="l" pos="0"/>
              </a:tabLst>
            </a:pPr>
            <a:r>
              <a:rPr b="0" lang="en-US" sz="3550" spc="-1" strike="noStrike">
                <a:solidFill>
                  <a:srgbClr val="f7f7f8"/>
                </a:solidFill>
                <a:latin typeface="DM Sans Medium"/>
                <a:ea typeface="DM Sans Medium"/>
              </a:rPr>
              <a:t>Cálculo de Cobertura por Bin</a:t>
            </a:r>
            <a:endParaRPr b="0" lang="en-US" sz="3550" spc="-1" strike="noStrike">
              <a:solidFill>
                <a:srgbClr val="000000"/>
              </a:solidFill>
              <a:latin typeface="Arial"/>
            </a:endParaRPr>
          </a:p>
        </p:txBody>
      </p:sp>
      <p:sp>
        <p:nvSpPr>
          <p:cNvPr id="155" name="Text 1"/>
          <p:cNvSpPr/>
          <p:nvPr/>
        </p:nvSpPr>
        <p:spPr>
          <a:xfrm>
            <a:off x="2057400" y="2833200"/>
            <a:ext cx="11777040" cy="73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d6d9d7"/>
                </a:solidFill>
                <a:latin typeface="Inter"/>
                <a:ea typeface="Inter"/>
              </a:rPr>
              <a:t>Se extraen las posiciones de inicio y fin del read. El bucle itera sobre las posiciones cubiertas por el read en saltos de </a:t>
            </a:r>
            <a:r>
              <a:rPr b="0" lang="en-US" sz="1750" spc="-1" strike="noStrike">
                <a:solidFill>
                  <a:srgbClr val="d6d9d7"/>
                </a:solidFill>
                <a:highlight>
                  <a:srgbClr val="3a3e40"/>
                </a:highlight>
                <a:latin typeface="Consolas"/>
                <a:ea typeface="Consolas"/>
              </a:rPr>
              <a:t>bin_size</a:t>
            </a:r>
            <a:r>
              <a:rPr b="0" lang="en-US" sz="1750" spc="-1" strike="noStrike">
                <a:solidFill>
                  <a:srgbClr val="d6d9d7"/>
                </a:solidFill>
                <a:latin typeface="Inter"/>
                <a:ea typeface="Inter"/>
              </a:rPr>
              <a:t>.</a:t>
            </a:r>
            <a:endParaRPr b="0" lang="en-US" sz="1750" spc="-1" strike="noStrike">
              <a:solidFill>
                <a:srgbClr val="000000"/>
              </a:solidFill>
              <a:latin typeface="Arial"/>
            </a:endParaRPr>
          </a:p>
        </p:txBody>
      </p:sp>
      <p:sp>
        <p:nvSpPr>
          <p:cNvPr id="156" name="Text 2"/>
          <p:cNvSpPr/>
          <p:nvPr/>
        </p:nvSpPr>
        <p:spPr>
          <a:xfrm>
            <a:off x="793800" y="3821760"/>
            <a:ext cx="13040640" cy="360720"/>
          </a:xfrm>
          <a:prstGeom prst="rect">
            <a:avLst/>
          </a:prstGeom>
          <a:noFill/>
          <a:ln w="0">
            <a:noFill/>
          </a:ln>
        </p:spPr>
        <p:style>
          <a:lnRef idx="0"/>
          <a:fillRef idx="0"/>
          <a:effectRef idx="0"/>
          <a:fontRef idx="minor"/>
        </p:style>
        <p:txBody>
          <a:bodyPr wrap="none" lIns="0" rIns="0" tIns="0" bIns="0" anchor="t">
            <a:noAutofit/>
          </a:bodyPr>
          <a:p>
            <a:pPr defTabSz="914400">
              <a:lnSpc>
                <a:spcPct val="100000"/>
              </a:lnSpc>
            </a:pPr>
            <a:endParaRPr b="0" lang="en-US" sz="1750" spc="-1" strike="noStrike">
              <a:solidFill>
                <a:srgbClr val="000000"/>
              </a:solidFill>
              <a:latin typeface="Arial"/>
              <a:ea typeface="DejaVu Sans"/>
            </a:endParaRPr>
          </a:p>
        </p:txBody>
      </p:sp>
      <p:sp>
        <p:nvSpPr>
          <p:cNvPr id="157" name="Text 3"/>
          <p:cNvSpPr/>
          <p:nvPr/>
        </p:nvSpPr>
        <p:spPr>
          <a:xfrm>
            <a:off x="2057400" y="3657600"/>
            <a:ext cx="11777040" cy="73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pc="-1" strike="noStrike">
                <a:solidFill>
                  <a:srgbClr val="d6d9d7"/>
                </a:solidFill>
                <a:latin typeface="Inter"/>
                <a:ea typeface="Inter"/>
              </a:rPr>
              <a:t>Para cada posición, se calcula el número del bin con división entera </a:t>
            </a:r>
            <a:r>
              <a:rPr b="0" lang="en-US" sz="1750" spc="-1" strike="noStrike">
                <a:solidFill>
                  <a:srgbClr val="d6d9d7"/>
                </a:solidFill>
                <a:highlight>
                  <a:srgbClr val="3a3e40"/>
                </a:highlight>
                <a:latin typeface="Consolas"/>
                <a:ea typeface="Consolas"/>
              </a:rPr>
              <a:t>p / bin_size</a:t>
            </a:r>
            <a:r>
              <a:rPr b="0" lang="en-US" sz="1750" spc="-1" strike="noStrike">
                <a:solidFill>
                  <a:srgbClr val="d6d9d7"/>
                </a:solidFill>
                <a:latin typeface="Inter"/>
                <a:ea typeface="Inter"/>
              </a:rPr>
              <a:t>. Por ejemplo, si </a:t>
            </a:r>
            <a:r>
              <a:rPr b="0" lang="en-US" sz="1750" spc="-1" strike="noStrike">
                <a:solidFill>
                  <a:srgbClr val="d6d9d7"/>
                </a:solidFill>
                <a:highlight>
                  <a:srgbClr val="3a3e40"/>
                </a:highlight>
                <a:latin typeface="Consolas"/>
                <a:ea typeface="Consolas"/>
              </a:rPr>
              <a:t>bin_size</a:t>
            </a:r>
            <a:r>
              <a:rPr b="0" lang="en-US" sz="1750" spc="-1" strike="noStrike">
                <a:solidFill>
                  <a:srgbClr val="d6d9d7"/>
                </a:solidFill>
                <a:latin typeface="Inter"/>
                <a:ea typeface="Inter"/>
              </a:rPr>
              <a:t> es 1000, las posiciones 0-999 dan bin 0, 1000-1999 dan bin 1, etc.</a:t>
            </a:r>
            <a:endParaRPr b="0" lang="en-US" sz="1750" spc="-1" strike="noStrike">
              <a:solidFill>
                <a:srgbClr val="000000"/>
              </a:solidFill>
              <a:latin typeface="Arial"/>
            </a:endParaRPr>
          </a:p>
        </p:txBody>
      </p:sp>
      <p:sp>
        <p:nvSpPr>
          <p:cNvPr id="158" name="Text 4"/>
          <p:cNvSpPr/>
          <p:nvPr/>
        </p:nvSpPr>
        <p:spPr>
          <a:xfrm>
            <a:off x="793800" y="5428440"/>
            <a:ext cx="13040640" cy="360720"/>
          </a:xfrm>
          <a:prstGeom prst="rect">
            <a:avLst/>
          </a:prstGeom>
          <a:noFill/>
          <a:ln w="0">
            <a:noFill/>
          </a:ln>
        </p:spPr>
        <p:style>
          <a:lnRef idx="0"/>
          <a:fillRef idx="0"/>
          <a:effectRef idx="0"/>
          <a:fontRef idx="minor"/>
        </p:style>
        <p:txBody>
          <a:bodyPr wrap="none" lIns="0" rIns="0" tIns="0" bIns="0" anchor="t">
            <a:noAutofit/>
          </a:bodyPr>
          <a:p>
            <a:pPr defTabSz="914400">
              <a:lnSpc>
                <a:spcPct val="100000"/>
              </a:lnSpc>
            </a:pPr>
            <a:endParaRPr b="0" lang="en-US" sz="1750" spc="-1" strike="noStrike">
              <a:solidFill>
                <a:srgbClr val="000000"/>
              </a:solidFill>
              <a:latin typeface="Arial"/>
              <a:ea typeface="DejaVu Sans"/>
            </a:endParaRPr>
          </a:p>
        </p:txBody>
      </p:sp>
      <p:sp>
        <p:nvSpPr>
          <p:cNvPr id="159" name="Text 5"/>
          <p:cNvSpPr/>
          <p:nvPr/>
        </p:nvSpPr>
        <p:spPr>
          <a:xfrm>
            <a:off x="793800" y="6046560"/>
            <a:ext cx="13040640" cy="36828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endParaRPr b="0" lang="en-US" sz="1800" spc="-1" strike="noStrike">
              <a:solidFill>
                <a:srgbClr val="000000"/>
              </a:solidFill>
              <a:latin typeface="Arial"/>
              <a:ea typeface="DejaVu Sans"/>
            </a:endParaRPr>
          </a:p>
        </p:txBody>
      </p:sp>
      <p:pic>
        <p:nvPicPr>
          <p:cNvPr id="160" name="Imagen 131" descr=""/>
          <p:cNvPicPr/>
          <p:nvPr/>
        </p:nvPicPr>
        <p:blipFill>
          <a:blip r:embed="rId1"/>
          <a:stretch/>
        </p:blipFill>
        <p:spPr>
          <a:xfrm>
            <a:off x="12811680" y="7772400"/>
            <a:ext cx="1817280" cy="455400"/>
          </a:xfrm>
          <a:prstGeom prst="rect">
            <a:avLst/>
          </a:prstGeom>
          <a:ln w="0">
            <a:noFill/>
          </a:ln>
        </p:spPr>
      </p:pic>
      <p:pic>
        <p:nvPicPr>
          <p:cNvPr id="161" name="Image 5" descr="preencoded.png"/>
          <p:cNvPicPr/>
          <p:nvPr/>
        </p:nvPicPr>
        <p:blipFill>
          <a:blip r:embed="rId2"/>
          <a:stretch/>
        </p:blipFill>
        <p:spPr>
          <a:xfrm>
            <a:off x="775080" y="2743200"/>
            <a:ext cx="1051920" cy="1887120"/>
          </a:xfrm>
          <a:prstGeom prst="rect">
            <a:avLst/>
          </a:prstGeom>
          <a:ln w="0">
            <a:noFill/>
          </a:ln>
        </p:spPr>
      </p:pic>
      <p:pic>
        <p:nvPicPr>
          <p:cNvPr id="162" name="Imagen 133" descr=""/>
          <p:cNvPicPr/>
          <p:nvPr/>
        </p:nvPicPr>
        <p:blipFill>
          <a:blip r:embed="rId3"/>
          <a:stretch/>
        </p:blipFill>
        <p:spPr>
          <a:xfrm flipH="1" rot="10800000">
            <a:off x="829800" y="3346200"/>
            <a:ext cx="900720" cy="619560"/>
          </a:xfrm>
          <a:prstGeom prst="rect">
            <a:avLst/>
          </a:prstGeom>
          <a:ln w="0">
            <a:noFill/>
          </a:ln>
        </p:spPr>
      </p:pic>
      <p:sp>
        <p:nvSpPr>
          <p:cNvPr id="163" name="CuadroTexto 134"/>
          <p:cNvSpPr/>
          <p:nvPr/>
        </p:nvSpPr>
        <p:spPr>
          <a:xfrm>
            <a:off x="1143000" y="3488400"/>
            <a:ext cx="1084320" cy="3920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750" spc="-1" strike="noStrike">
                <a:solidFill>
                  <a:srgbClr val="d6d9d7"/>
                </a:solidFill>
                <a:latin typeface="Inter"/>
                <a:ea typeface="Inter"/>
              </a:rPr>
              <a:t>4</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 0"/>
          <p:cNvSpPr/>
          <p:nvPr/>
        </p:nvSpPr>
        <p:spPr>
          <a:xfrm>
            <a:off x="789480" y="620280"/>
            <a:ext cx="5812560" cy="561600"/>
          </a:xfrm>
          <a:prstGeom prst="rect">
            <a:avLst/>
          </a:prstGeom>
          <a:noFill/>
          <a:ln w="0">
            <a:noFill/>
          </a:ln>
        </p:spPr>
        <p:style>
          <a:lnRef idx="0"/>
          <a:fillRef idx="0"/>
          <a:effectRef idx="0"/>
          <a:fontRef idx="minor"/>
        </p:style>
        <p:txBody>
          <a:bodyPr wrap="none" lIns="0" rIns="0" tIns="0" bIns="0" anchor="t">
            <a:noAutofit/>
          </a:bodyPr>
          <a:p>
            <a:pPr defTabSz="914400">
              <a:lnSpc>
                <a:spcPts val="4399"/>
              </a:lnSpc>
              <a:tabLst>
                <a:tab algn="l" pos="0"/>
              </a:tabLst>
            </a:pPr>
            <a:r>
              <a:rPr b="0" lang="en-US" sz="3550" spc="-1" strike="noStrike">
                <a:solidFill>
                  <a:srgbClr val="f7f7f8"/>
                </a:solidFill>
                <a:latin typeface="DM Sans Medium"/>
                <a:ea typeface="DM Sans Medium"/>
              </a:rPr>
              <a:t>Resultados y Limpieza Final</a:t>
            </a:r>
            <a:endParaRPr b="0" lang="en-US" sz="3550" spc="-1" strike="noStrike">
              <a:solidFill>
                <a:srgbClr val="000000"/>
              </a:solidFill>
              <a:latin typeface="Arial"/>
            </a:endParaRPr>
          </a:p>
        </p:txBody>
      </p:sp>
      <p:sp>
        <p:nvSpPr>
          <p:cNvPr id="165" name="Shape 1"/>
          <p:cNvSpPr/>
          <p:nvPr/>
        </p:nvSpPr>
        <p:spPr>
          <a:xfrm>
            <a:off x="789480" y="1574280"/>
            <a:ext cx="5568120" cy="2117520"/>
          </a:xfrm>
          <a:prstGeom prst="roundRect">
            <a:avLst>
              <a:gd name="adj" fmla="val 6902"/>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6" name="Shape 2"/>
          <p:cNvSpPr/>
          <p:nvPr/>
        </p:nvSpPr>
        <p:spPr>
          <a:xfrm>
            <a:off x="789480" y="1544040"/>
            <a:ext cx="5568120" cy="119880"/>
          </a:xfrm>
          <a:prstGeom prst="roundRect">
            <a:avLst>
              <a:gd name="adj" fmla="val 27753"/>
            </a:avLst>
          </a:prstGeom>
          <a:solidFill>
            <a:srgbClr val="ac9ef5"/>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67" name="Shape 3"/>
          <p:cNvSpPr/>
          <p:nvPr/>
        </p:nvSpPr>
        <p:spPr>
          <a:xfrm>
            <a:off x="3236400" y="1200240"/>
            <a:ext cx="674640" cy="674640"/>
          </a:xfrm>
          <a:prstGeom prst="roundRect">
            <a:avLst>
              <a:gd name="adj" fmla="val 135140"/>
            </a:avLst>
          </a:prstGeom>
          <a:solidFill>
            <a:srgbClr val="ac9ef5"/>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68" name="Image 0" descr="preencoded.png"/>
          <p:cNvPicPr/>
          <p:nvPr/>
        </p:nvPicPr>
        <p:blipFill>
          <a:blip r:embed="rId1">
            <a:extLst>
              <a:ext uri="{96DAC541-7B7A-43D3-8B79-37D633B846F1}">
                <asvg:svgBlip xmlns:asvg="http://schemas.microsoft.com/office/drawing/2016/SVG/main" r:embed="rId2"/>
              </a:ext>
            </a:extLst>
          </a:blip>
          <a:stretch/>
        </p:blipFill>
        <p:spPr>
          <a:xfrm>
            <a:off x="3439440" y="1403280"/>
            <a:ext cx="268560" cy="268560"/>
          </a:xfrm>
          <a:prstGeom prst="rect">
            <a:avLst/>
          </a:prstGeom>
          <a:ln w="0">
            <a:noFill/>
          </a:ln>
        </p:spPr>
      </p:pic>
      <p:sp>
        <p:nvSpPr>
          <p:cNvPr id="169" name="Text 4"/>
          <p:cNvSpPr/>
          <p:nvPr/>
        </p:nvSpPr>
        <p:spPr>
          <a:xfrm>
            <a:off x="1045440" y="2102400"/>
            <a:ext cx="4864320" cy="3502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0" lang="en-US" sz="2200" spc="-1" strike="noStrike">
                <a:solidFill>
                  <a:srgbClr val="d6d9d7"/>
                </a:solidFill>
                <a:latin typeface="DM Sans Medium"/>
                <a:ea typeface="DM Sans Medium"/>
              </a:rPr>
              <a:t>Procesamiento Final del Cromosoma</a:t>
            </a:r>
            <a:endParaRPr b="0" lang="en-US" sz="2200" spc="-1" strike="noStrike">
              <a:solidFill>
                <a:srgbClr val="000000"/>
              </a:solidFill>
              <a:latin typeface="Arial"/>
            </a:endParaRPr>
          </a:p>
        </p:txBody>
      </p:sp>
      <p:sp>
        <p:nvSpPr>
          <p:cNvPr id="170" name="Text 5"/>
          <p:cNvSpPr/>
          <p:nvPr/>
        </p:nvSpPr>
        <p:spPr>
          <a:xfrm>
            <a:off x="1045440" y="2716200"/>
            <a:ext cx="5056200" cy="720000"/>
          </a:xfrm>
          <a:prstGeom prst="rect">
            <a:avLst/>
          </a:prstGeom>
          <a:noFill/>
          <a:ln w="0">
            <a:noFill/>
          </a:ln>
        </p:spPr>
        <p:style>
          <a:lnRef idx="0"/>
          <a:fillRef idx="0"/>
          <a:effectRef idx="0"/>
          <a:fontRef idx="minor"/>
        </p:style>
        <p:txBody>
          <a:bodyPr lIns="0" rIns="0" tIns="0" bIns="0" anchor="t">
            <a:noAutofit/>
          </a:bodyPr>
          <a:p>
            <a:pPr defTabSz="914400">
              <a:lnSpc>
                <a:spcPts val="2801"/>
              </a:lnSpc>
              <a:tabLst>
                <a:tab algn="l" pos="0"/>
              </a:tabLst>
            </a:pPr>
            <a:r>
              <a:rPr b="0" lang="en-US" sz="1750" spc="-1" strike="noStrike">
                <a:solidFill>
                  <a:srgbClr val="d6d9d7"/>
                </a:solidFill>
                <a:latin typeface="Inter"/>
                <a:ea typeface="Inter"/>
              </a:rPr>
              <a:t>Se aplica el mismo flujo para el cromosoma final que no fue incluido en el bucle principal. Se libera la memoria del alineamiento, se destruye el header y se cierra el archivo BAM.</a:t>
            </a:r>
            <a:endParaRPr b="0" lang="en-US" sz="1750" spc="-1" strike="noStrike">
              <a:solidFill>
                <a:srgbClr val="000000"/>
              </a:solidFill>
              <a:latin typeface="Arial"/>
            </a:endParaRPr>
          </a:p>
        </p:txBody>
      </p:sp>
      <p:sp>
        <p:nvSpPr>
          <p:cNvPr id="171" name="Shape 6"/>
          <p:cNvSpPr/>
          <p:nvPr/>
        </p:nvSpPr>
        <p:spPr>
          <a:xfrm>
            <a:off x="789480" y="4798080"/>
            <a:ext cx="5568120" cy="2117520"/>
          </a:xfrm>
          <a:prstGeom prst="roundRect">
            <a:avLst>
              <a:gd name="adj" fmla="val 6902"/>
            </a:avLst>
          </a:prstGeom>
          <a:solidFill>
            <a:srgbClr val="2d3133"/>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2" name="Shape 7"/>
          <p:cNvSpPr/>
          <p:nvPr/>
        </p:nvSpPr>
        <p:spPr>
          <a:xfrm>
            <a:off x="789480" y="4587480"/>
            <a:ext cx="5568120" cy="119880"/>
          </a:xfrm>
          <a:prstGeom prst="roundRect">
            <a:avLst>
              <a:gd name="adj" fmla="val 27753"/>
            </a:avLst>
          </a:prstGeom>
          <a:solidFill>
            <a:srgbClr val="ac9ef5"/>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73" name="Shape 8"/>
          <p:cNvSpPr/>
          <p:nvPr/>
        </p:nvSpPr>
        <p:spPr>
          <a:xfrm>
            <a:off x="3236400" y="4315680"/>
            <a:ext cx="674640" cy="674640"/>
          </a:xfrm>
          <a:prstGeom prst="roundRect">
            <a:avLst>
              <a:gd name="adj" fmla="val 135140"/>
            </a:avLst>
          </a:prstGeom>
          <a:solidFill>
            <a:srgbClr val="ac9ef5"/>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pic>
        <p:nvPicPr>
          <p:cNvPr id="174" name="Image 1" descr="preencoded.png"/>
          <p:cNvPicPr/>
          <p:nvPr/>
        </p:nvPicPr>
        <p:blipFill>
          <a:blip r:embed="rId3">
            <a:extLst>
              <a:ext uri="{96DAC541-7B7A-43D3-8B79-37D633B846F1}">
                <asvg:svgBlip xmlns:asvg="http://schemas.microsoft.com/office/drawing/2016/SVG/main" r:embed="rId4"/>
              </a:ext>
            </a:extLst>
          </a:blip>
          <a:stretch/>
        </p:blipFill>
        <p:spPr>
          <a:xfrm>
            <a:off x="3439440" y="4518720"/>
            <a:ext cx="268560" cy="268560"/>
          </a:xfrm>
          <a:prstGeom prst="rect">
            <a:avLst/>
          </a:prstGeom>
          <a:ln w="0">
            <a:noFill/>
          </a:ln>
        </p:spPr>
      </p:pic>
      <p:sp>
        <p:nvSpPr>
          <p:cNvPr id="175" name="Text 9"/>
          <p:cNvSpPr/>
          <p:nvPr/>
        </p:nvSpPr>
        <p:spPr>
          <a:xfrm>
            <a:off x="1045440" y="5361840"/>
            <a:ext cx="3103200" cy="3502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0" lang="en-US" sz="2200" spc="-1" strike="noStrike">
                <a:solidFill>
                  <a:srgbClr val="d6d9d7"/>
                </a:solidFill>
                <a:latin typeface="DM Sans Medium"/>
                <a:ea typeface="DM Sans Medium"/>
              </a:rPr>
              <a:t>Calculo percentiles</a:t>
            </a:r>
            <a:endParaRPr b="0" lang="en-US" sz="2200" spc="-1" strike="noStrike">
              <a:solidFill>
                <a:srgbClr val="000000"/>
              </a:solidFill>
              <a:latin typeface="Arial"/>
            </a:endParaRPr>
          </a:p>
        </p:txBody>
      </p:sp>
      <p:sp>
        <p:nvSpPr>
          <p:cNvPr id="176" name="Text 10"/>
          <p:cNvSpPr/>
          <p:nvPr/>
        </p:nvSpPr>
        <p:spPr>
          <a:xfrm>
            <a:off x="1045440" y="5939640"/>
            <a:ext cx="5056200" cy="720000"/>
          </a:xfrm>
          <a:prstGeom prst="rect">
            <a:avLst/>
          </a:prstGeom>
          <a:noFill/>
          <a:ln w="0">
            <a:noFill/>
          </a:ln>
        </p:spPr>
        <p:style>
          <a:lnRef idx="0"/>
          <a:fillRef idx="0"/>
          <a:effectRef idx="0"/>
          <a:fontRef idx="minor"/>
        </p:style>
        <p:txBody>
          <a:bodyPr lIns="0" rIns="0" tIns="0" bIns="0" anchor="t">
            <a:noAutofit/>
          </a:bodyPr>
          <a:p>
            <a:pPr defTabSz="914400">
              <a:lnSpc>
                <a:spcPts val="2801"/>
              </a:lnSpc>
              <a:tabLst>
                <a:tab algn="l" pos="0"/>
              </a:tabLst>
            </a:pPr>
            <a:r>
              <a:rPr b="0" lang="en-US" sz="1750" spc="-1" strike="noStrike">
                <a:solidFill>
                  <a:srgbClr val="d6d9d7"/>
                </a:solidFill>
                <a:latin typeface="Inter"/>
                <a:ea typeface="Inter"/>
              </a:rPr>
              <a:t>Se calculan algunos percentiles para ser usados mas adelantes.</a:t>
            </a:r>
            <a:endParaRPr b="0" lang="en-US" sz="1750" spc="-1" strike="noStrike">
              <a:solidFill>
                <a:srgbClr val="000000"/>
              </a:solidFill>
              <a:latin typeface="Arial"/>
            </a:endParaRPr>
          </a:p>
        </p:txBody>
      </p:sp>
      <p:pic>
        <p:nvPicPr>
          <p:cNvPr id="177" name="Image 2" descr="preencoded.png"/>
          <p:cNvPicPr/>
          <p:nvPr/>
        </p:nvPicPr>
        <p:blipFill>
          <a:blip r:embed="rId5"/>
          <a:stretch/>
        </p:blipFill>
        <p:spPr>
          <a:xfrm>
            <a:off x="7543800" y="457200"/>
            <a:ext cx="5988240" cy="2970000"/>
          </a:xfrm>
          <a:prstGeom prst="rect">
            <a:avLst/>
          </a:prstGeom>
          <a:ln w="0">
            <a:noFill/>
          </a:ln>
        </p:spPr>
      </p:pic>
      <p:pic>
        <p:nvPicPr>
          <p:cNvPr id="178" name="Image 3" descr="preencoded.png"/>
          <p:cNvPicPr/>
          <p:nvPr/>
        </p:nvPicPr>
        <p:blipFill>
          <a:blip r:embed="rId6"/>
          <a:stretch/>
        </p:blipFill>
        <p:spPr>
          <a:xfrm>
            <a:off x="7315200" y="4188960"/>
            <a:ext cx="6727320" cy="3353040"/>
          </a:xfrm>
          <a:prstGeom prst="rect">
            <a:avLst/>
          </a:prstGeom>
          <a:ln w="0">
            <a:noFill/>
          </a:ln>
        </p:spPr>
      </p:pic>
      <p:pic>
        <p:nvPicPr>
          <p:cNvPr id="179" name="Imagen 150" descr=""/>
          <p:cNvPicPr/>
          <p:nvPr/>
        </p:nvPicPr>
        <p:blipFill>
          <a:blip r:embed="rId7"/>
          <a:stretch/>
        </p:blipFill>
        <p:spPr>
          <a:xfrm>
            <a:off x="12811680" y="7772400"/>
            <a:ext cx="1817280" cy="4554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Image 0" descr="preencoded.png"/>
          <p:cNvPicPr/>
          <p:nvPr/>
        </p:nvPicPr>
        <p:blipFill>
          <a:blip r:embed="rId1"/>
          <a:stretch/>
        </p:blipFill>
        <p:spPr>
          <a:xfrm>
            <a:off x="0" y="0"/>
            <a:ext cx="7313040" cy="8227440"/>
          </a:xfrm>
          <a:prstGeom prst="rect">
            <a:avLst/>
          </a:prstGeom>
          <a:ln w="0">
            <a:noFill/>
          </a:ln>
        </p:spPr>
      </p:pic>
      <p:pic>
        <p:nvPicPr>
          <p:cNvPr id="181" name="Image 1" descr="preencoded.png"/>
          <p:cNvPicPr/>
          <p:nvPr/>
        </p:nvPicPr>
        <p:blipFill>
          <a:blip r:embed="rId2"/>
          <a:stretch/>
        </p:blipFill>
        <p:spPr>
          <a:xfrm>
            <a:off x="227520" y="1088280"/>
            <a:ext cx="6858000" cy="6050880"/>
          </a:xfrm>
          <a:prstGeom prst="rect">
            <a:avLst/>
          </a:prstGeom>
          <a:ln w="0">
            <a:noFill/>
          </a:ln>
        </p:spPr>
      </p:pic>
      <p:sp>
        <p:nvSpPr>
          <p:cNvPr id="182" name="Text 0"/>
          <p:cNvSpPr/>
          <p:nvPr/>
        </p:nvSpPr>
        <p:spPr>
          <a:xfrm>
            <a:off x="7952400" y="738720"/>
            <a:ext cx="6038640" cy="907920"/>
          </a:xfrm>
          <a:prstGeom prst="rect">
            <a:avLst/>
          </a:prstGeom>
          <a:noFill/>
          <a:ln w="0">
            <a:noFill/>
          </a:ln>
        </p:spPr>
        <p:style>
          <a:lnRef idx="0"/>
          <a:fillRef idx="0"/>
          <a:effectRef idx="0"/>
          <a:fontRef idx="minor"/>
        </p:style>
        <p:txBody>
          <a:bodyPr lIns="0" rIns="0" tIns="0" bIns="0" anchor="t">
            <a:noAutofit/>
          </a:bodyPr>
          <a:p>
            <a:pPr defTabSz="914400">
              <a:lnSpc>
                <a:spcPts val="3549"/>
              </a:lnSpc>
              <a:tabLst>
                <a:tab algn="l" pos="0"/>
              </a:tabLst>
            </a:pPr>
            <a:r>
              <a:rPr b="0" lang="en-US" sz="2850" spc="-1" strike="noStrike">
                <a:solidFill>
                  <a:srgbClr val="f7f7f8"/>
                </a:solidFill>
                <a:latin typeface="DM Sans Medium"/>
                <a:ea typeface="DM Sans Medium"/>
              </a:rPr>
              <a:t>Explicación y Adaptabilidad de los Umbrales de CNV</a:t>
            </a:r>
            <a:endParaRPr b="0" lang="en-US" sz="2850" spc="-1" strike="noStrike">
              <a:solidFill>
                <a:srgbClr val="000000"/>
              </a:solidFill>
              <a:latin typeface="Arial"/>
            </a:endParaRPr>
          </a:p>
        </p:txBody>
      </p:sp>
      <p:sp>
        <p:nvSpPr>
          <p:cNvPr id="183" name="Shape 1"/>
          <p:cNvSpPr/>
          <p:nvPr/>
        </p:nvSpPr>
        <p:spPr>
          <a:xfrm>
            <a:off x="7952400" y="1921680"/>
            <a:ext cx="6038640" cy="1733040"/>
          </a:xfrm>
          <a:prstGeom prst="roundRect">
            <a:avLst>
              <a:gd name="adj" fmla="val 1574"/>
            </a:avLst>
          </a:prstGeom>
          <a:solidFill>
            <a:srgbClr val="2d3133"/>
          </a:solidFill>
          <a:ln w="23040">
            <a:solidFill>
              <a:srgbClr val="65696b"/>
            </a:solidFill>
            <a:round/>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84" name="Shape 2"/>
          <p:cNvSpPr/>
          <p:nvPr/>
        </p:nvSpPr>
        <p:spPr>
          <a:xfrm>
            <a:off x="7975440" y="1944360"/>
            <a:ext cx="726120" cy="1687320"/>
          </a:xfrm>
          <a:prstGeom prst="rect">
            <a:avLst/>
          </a:prstGeom>
          <a:solidFill>
            <a:srgbClr val="4c5052"/>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185" name="Image 2" descr="preencoded.png"/>
          <p:cNvPicPr/>
          <p:nvPr/>
        </p:nvPicPr>
        <p:blipFill>
          <a:blip r:embed="rId3">
            <a:extLst>
              <a:ext uri="{96DAC541-7B7A-43D3-8B79-37D633B846F1}">
                <asvg:svgBlip xmlns:asvg="http://schemas.microsoft.com/office/drawing/2016/SVG/main" r:embed="rId4"/>
              </a:ext>
            </a:extLst>
          </a:blip>
          <a:stretch/>
        </p:blipFill>
        <p:spPr>
          <a:xfrm>
            <a:off x="8202960" y="2652840"/>
            <a:ext cx="270720" cy="270720"/>
          </a:xfrm>
          <a:prstGeom prst="rect">
            <a:avLst/>
          </a:prstGeom>
          <a:ln w="0">
            <a:noFill/>
          </a:ln>
        </p:spPr>
      </p:pic>
      <p:sp>
        <p:nvSpPr>
          <p:cNvPr id="186" name="Text 3"/>
          <p:cNvSpPr/>
          <p:nvPr/>
        </p:nvSpPr>
        <p:spPr>
          <a:xfrm>
            <a:off x="8885520" y="2126520"/>
            <a:ext cx="3429360" cy="282240"/>
          </a:xfrm>
          <a:prstGeom prst="rect">
            <a:avLst/>
          </a:prstGeom>
          <a:noFill/>
          <a:ln w="0">
            <a:noFill/>
          </a:ln>
        </p:spPr>
        <p:style>
          <a:lnRef idx="0"/>
          <a:fillRef idx="0"/>
          <a:effectRef idx="0"/>
          <a:fontRef idx="minor"/>
        </p:style>
        <p:txBody>
          <a:bodyPr wrap="none" lIns="0" rIns="0" tIns="0" bIns="0" anchor="t">
            <a:noAutofit/>
          </a:bodyPr>
          <a:p>
            <a:pPr defTabSz="914400">
              <a:lnSpc>
                <a:spcPts val="2200"/>
              </a:lnSpc>
              <a:tabLst>
                <a:tab algn="l" pos="0"/>
              </a:tabLst>
            </a:pPr>
            <a:r>
              <a:rPr b="0" lang="en-US" sz="1750" spc="-1" strike="noStrike">
                <a:solidFill>
                  <a:srgbClr val="d6d9d7"/>
                </a:solidFill>
                <a:latin typeface="DM Sans Medium"/>
                <a:ea typeface="DM Sans Medium"/>
              </a:rPr>
              <a:t>Base Heurística de los Umbrales</a:t>
            </a:r>
            <a:endParaRPr b="0" lang="en-US" sz="1750" spc="-1" strike="noStrike">
              <a:solidFill>
                <a:srgbClr val="000000"/>
              </a:solidFill>
              <a:latin typeface="Arial"/>
            </a:endParaRPr>
          </a:p>
        </p:txBody>
      </p:sp>
      <p:sp>
        <p:nvSpPr>
          <p:cNvPr id="187" name="Text 4"/>
          <p:cNvSpPr/>
          <p:nvPr/>
        </p:nvSpPr>
        <p:spPr>
          <a:xfrm>
            <a:off x="8885520" y="2520360"/>
            <a:ext cx="4900680" cy="929520"/>
          </a:xfrm>
          <a:prstGeom prst="rect">
            <a:avLst/>
          </a:prstGeom>
          <a:noFill/>
          <a:ln w="0">
            <a:noFill/>
          </a:ln>
        </p:spPr>
        <p:style>
          <a:lnRef idx="0"/>
          <a:fillRef idx="0"/>
          <a:effectRef idx="0"/>
          <a:fontRef idx="minor"/>
        </p:style>
        <p:txBody>
          <a:bodyPr lIns="0" rIns="0" tIns="0" bIns="0" anchor="t">
            <a:noAutofit/>
          </a:bodyPr>
          <a:p>
            <a:pPr defTabSz="914400">
              <a:lnSpc>
                <a:spcPts val="1800"/>
              </a:lnSpc>
              <a:tabLst>
                <a:tab algn="l" pos="0"/>
              </a:tabLst>
            </a:pPr>
            <a:r>
              <a:rPr b="0" lang="en-US" sz="1100" spc="-1" strike="noStrike">
                <a:solidFill>
                  <a:srgbClr val="d6d9d7"/>
                </a:solidFill>
                <a:latin typeface="Inter"/>
                <a:ea typeface="Inter"/>
              </a:rPr>
              <a:t>Los umbrales de 0.5x y 1.5x la cobertura mediana se basan en la expectativa de un genoma diploide. Una deleción heterocigota (pérdida de 1 copia de 2) reduce la cobertura a ~50%, mientras que una duplicación (de 2 a 3 copias) la aumenta a ~150%.</a:t>
            </a:r>
            <a:endParaRPr b="0" lang="en-US" sz="1100" spc="-1" strike="noStrike">
              <a:solidFill>
                <a:srgbClr val="000000"/>
              </a:solidFill>
              <a:latin typeface="Arial"/>
            </a:endParaRPr>
          </a:p>
        </p:txBody>
      </p:sp>
      <p:sp>
        <p:nvSpPr>
          <p:cNvPr id="188" name="Shape 5"/>
          <p:cNvSpPr/>
          <p:nvPr/>
        </p:nvSpPr>
        <p:spPr>
          <a:xfrm>
            <a:off x="7952400" y="3838680"/>
            <a:ext cx="6038640" cy="1733040"/>
          </a:xfrm>
          <a:prstGeom prst="roundRect">
            <a:avLst>
              <a:gd name="adj" fmla="val 1574"/>
            </a:avLst>
          </a:prstGeom>
          <a:solidFill>
            <a:srgbClr val="2d3133"/>
          </a:solidFill>
          <a:ln w="23040">
            <a:solidFill>
              <a:srgbClr val="65696b"/>
            </a:solidFill>
            <a:round/>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89" name="Shape 6"/>
          <p:cNvSpPr/>
          <p:nvPr/>
        </p:nvSpPr>
        <p:spPr>
          <a:xfrm>
            <a:off x="7975440" y="3861720"/>
            <a:ext cx="726120" cy="1687320"/>
          </a:xfrm>
          <a:prstGeom prst="rect">
            <a:avLst/>
          </a:prstGeom>
          <a:solidFill>
            <a:srgbClr val="4c5052"/>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190" name="Image 3" descr="preencoded.png"/>
          <p:cNvPicPr/>
          <p:nvPr/>
        </p:nvPicPr>
        <p:blipFill>
          <a:blip r:embed="rId5">
            <a:extLst>
              <a:ext uri="{96DAC541-7B7A-43D3-8B79-37D633B846F1}">
                <asvg:svgBlip xmlns:asvg="http://schemas.microsoft.com/office/drawing/2016/SVG/main" r:embed="rId6"/>
              </a:ext>
            </a:extLst>
          </a:blip>
          <a:stretch/>
        </p:blipFill>
        <p:spPr>
          <a:xfrm>
            <a:off x="8202960" y="4569840"/>
            <a:ext cx="270720" cy="270720"/>
          </a:xfrm>
          <a:prstGeom prst="rect">
            <a:avLst/>
          </a:prstGeom>
          <a:ln w="0">
            <a:noFill/>
          </a:ln>
        </p:spPr>
      </p:pic>
      <p:sp>
        <p:nvSpPr>
          <p:cNvPr id="191" name="Text 7"/>
          <p:cNvSpPr/>
          <p:nvPr/>
        </p:nvSpPr>
        <p:spPr>
          <a:xfrm>
            <a:off x="8885520" y="4043880"/>
            <a:ext cx="3187440" cy="282240"/>
          </a:xfrm>
          <a:prstGeom prst="rect">
            <a:avLst/>
          </a:prstGeom>
          <a:noFill/>
          <a:ln w="0">
            <a:noFill/>
          </a:ln>
        </p:spPr>
        <p:style>
          <a:lnRef idx="0"/>
          <a:fillRef idx="0"/>
          <a:effectRef idx="0"/>
          <a:fontRef idx="minor"/>
        </p:style>
        <p:txBody>
          <a:bodyPr wrap="none" lIns="0" rIns="0" tIns="0" bIns="0" anchor="t">
            <a:noAutofit/>
          </a:bodyPr>
          <a:p>
            <a:pPr defTabSz="914400">
              <a:lnSpc>
                <a:spcPts val="2200"/>
              </a:lnSpc>
              <a:tabLst>
                <a:tab algn="l" pos="0"/>
              </a:tabLst>
            </a:pPr>
            <a:r>
              <a:rPr b="0" lang="en-US" sz="1750" spc="-1" strike="noStrike">
                <a:solidFill>
                  <a:srgbClr val="d6d9d7"/>
                </a:solidFill>
                <a:latin typeface="DM Sans Medium"/>
                <a:ea typeface="DM Sans Medium"/>
              </a:rPr>
              <a:t>Cálculo Dinámico por Dataset</a:t>
            </a:r>
            <a:endParaRPr b="0" lang="en-US" sz="1750" spc="-1" strike="noStrike">
              <a:solidFill>
                <a:srgbClr val="000000"/>
              </a:solidFill>
              <a:latin typeface="Arial"/>
            </a:endParaRPr>
          </a:p>
        </p:txBody>
      </p:sp>
      <p:sp>
        <p:nvSpPr>
          <p:cNvPr id="192" name="Text 8"/>
          <p:cNvSpPr/>
          <p:nvPr/>
        </p:nvSpPr>
        <p:spPr>
          <a:xfrm>
            <a:off x="8885520" y="4437360"/>
            <a:ext cx="4900680" cy="929520"/>
          </a:xfrm>
          <a:prstGeom prst="rect">
            <a:avLst/>
          </a:prstGeom>
          <a:noFill/>
          <a:ln w="0">
            <a:noFill/>
          </a:ln>
        </p:spPr>
        <p:style>
          <a:lnRef idx="0"/>
          <a:fillRef idx="0"/>
          <a:effectRef idx="0"/>
          <a:fontRef idx="minor"/>
        </p:style>
        <p:txBody>
          <a:bodyPr lIns="0" rIns="0" tIns="0" bIns="0" anchor="t">
            <a:noAutofit/>
          </a:bodyPr>
          <a:p>
            <a:pPr defTabSz="914400">
              <a:lnSpc>
                <a:spcPts val="1800"/>
              </a:lnSpc>
              <a:tabLst>
                <a:tab algn="l" pos="0"/>
              </a:tabLst>
            </a:pPr>
            <a:r>
              <a:rPr b="0" lang="en-US" sz="1100" spc="-1" strike="noStrike">
                <a:solidFill>
                  <a:srgbClr val="d6d9d7"/>
                </a:solidFill>
                <a:latin typeface="Inter"/>
                <a:ea typeface="Inter"/>
              </a:rPr>
              <a:t>Es crucial que estos umbrales se calculen dinámicamente para cada conjunto de datos procesado, y no sean valores fijos. Esto asegura que el análisis se adapte a las particularidades de cada muestra, como la profundidad de secuenciación media.</a:t>
            </a:r>
            <a:endParaRPr b="0" lang="en-US" sz="1100" spc="-1" strike="noStrike">
              <a:solidFill>
                <a:srgbClr val="000000"/>
              </a:solidFill>
              <a:latin typeface="Arial"/>
            </a:endParaRPr>
          </a:p>
        </p:txBody>
      </p:sp>
      <p:sp>
        <p:nvSpPr>
          <p:cNvPr id="193" name="Shape 9"/>
          <p:cNvSpPr/>
          <p:nvPr/>
        </p:nvSpPr>
        <p:spPr>
          <a:xfrm>
            <a:off x="7952400" y="5756040"/>
            <a:ext cx="6038640" cy="1733040"/>
          </a:xfrm>
          <a:prstGeom prst="roundRect">
            <a:avLst>
              <a:gd name="adj" fmla="val 1574"/>
            </a:avLst>
          </a:prstGeom>
          <a:solidFill>
            <a:srgbClr val="2d3133"/>
          </a:solidFill>
          <a:ln w="23040">
            <a:solidFill>
              <a:srgbClr val="65696b"/>
            </a:solidFill>
            <a:round/>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94" name="Shape 10"/>
          <p:cNvSpPr/>
          <p:nvPr/>
        </p:nvSpPr>
        <p:spPr>
          <a:xfrm>
            <a:off x="7975440" y="5778720"/>
            <a:ext cx="726120" cy="1687320"/>
          </a:xfrm>
          <a:prstGeom prst="rect">
            <a:avLst/>
          </a:prstGeom>
          <a:solidFill>
            <a:srgbClr val="4c5052"/>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195" name="Image 4" descr="preencoded.png"/>
          <p:cNvPicPr/>
          <p:nvPr/>
        </p:nvPicPr>
        <p:blipFill>
          <a:blip r:embed="rId7">
            <a:extLst>
              <a:ext uri="{96DAC541-7B7A-43D3-8B79-37D633B846F1}">
                <asvg:svgBlip xmlns:asvg="http://schemas.microsoft.com/office/drawing/2016/SVG/main" r:embed="rId8"/>
              </a:ext>
            </a:extLst>
          </a:blip>
          <a:stretch/>
        </p:blipFill>
        <p:spPr>
          <a:xfrm>
            <a:off x="8202960" y="6486840"/>
            <a:ext cx="270720" cy="270720"/>
          </a:xfrm>
          <a:prstGeom prst="rect">
            <a:avLst/>
          </a:prstGeom>
          <a:ln w="0">
            <a:noFill/>
          </a:ln>
        </p:spPr>
      </p:pic>
      <p:sp>
        <p:nvSpPr>
          <p:cNvPr id="196" name="Text 11"/>
          <p:cNvSpPr/>
          <p:nvPr/>
        </p:nvSpPr>
        <p:spPr>
          <a:xfrm>
            <a:off x="8885520" y="5960880"/>
            <a:ext cx="2778120" cy="282240"/>
          </a:xfrm>
          <a:prstGeom prst="rect">
            <a:avLst/>
          </a:prstGeom>
          <a:noFill/>
          <a:ln w="0">
            <a:noFill/>
          </a:ln>
        </p:spPr>
        <p:style>
          <a:lnRef idx="0"/>
          <a:fillRef idx="0"/>
          <a:effectRef idx="0"/>
          <a:fontRef idx="minor"/>
        </p:style>
        <p:txBody>
          <a:bodyPr wrap="none" lIns="0" rIns="0" tIns="0" bIns="0" anchor="t">
            <a:noAutofit/>
          </a:bodyPr>
          <a:p>
            <a:pPr defTabSz="914400">
              <a:lnSpc>
                <a:spcPts val="2200"/>
              </a:lnSpc>
              <a:tabLst>
                <a:tab algn="l" pos="0"/>
              </a:tabLst>
            </a:pPr>
            <a:r>
              <a:rPr b="0" lang="en-US" sz="1750" spc="-1" strike="noStrike">
                <a:solidFill>
                  <a:srgbClr val="d6d9d7"/>
                </a:solidFill>
                <a:latin typeface="DM Sans Medium"/>
                <a:ea typeface="DM Sans Medium"/>
              </a:rPr>
              <a:t>Trazabilidad y Depuración</a:t>
            </a:r>
            <a:endParaRPr b="0" lang="en-US" sz="1750" spc="-1" strike="noStrike">
              <a:solidFill>
                <a:srgbClr val="000000"/>
              </a:solidFill>
              <a:latin typeface="Arial"/>
            </a:endParaRPr>
          </a:p>
        </p:txBody>
      </p:sp>
      <p:sp>
        <p:nvSpPr>
          <p:cNvPr id="197" name="Text 12"/>
          <p:cNvSpPr/>
          <p:nvPr/>
        </p:nvSpPr>
        <p:spPr>
          <a:xfrm>
            <a:off x="8885520" y="6354720"/>
            <a:ext cx="4900680" cy="929520"/>
          </a:xfrm>
          <a:prstGeom prst="rect">
            <a:avLst/>
          </a:prstGeom>
          <a:noFill/>
          <a:ln w="0">
            <a:noFill/>
          </a:ln>
        </p:spPr>
        <p:style>
          <a:lnRef idx="0"/>
          <a:fillRef idx="0"/>
          <a:effectRef idx="0"/>
          <a:fontRef idx="minor"/>
        </p:style>
        <p:txBody>
          <a:bodyPr lIns="0" rIns="0" tIns="0" bIns="0" anchor="t">
            <a:noAutofit/>
          </a:bodyPr>
          <a:p>
            <a:pPr defTabSz="914400">
              <a:lnSpc>
                <a:spcPts val="1800"/>
              </a:lnSpc>
              <a:tabLst>
                <a:tab algn="l" pos="0"/>
              </a:tabLst>
            </a:pPr>
            <a:r>
              <a:rPr b="0" lang="en-US" sz="1100" spc="-1" strike="noStrike">
                <a:solidFill>
                  <a:srgbClr val="d6d9d7"/>
                </a:solidFill>
                <a:latin typeface="Inter"/>
                <a:ea typeface="Inter"/>
              </a:rPr>
              <a:t>Mostrar los valores exactos de los umbrales de deleción y duplicación (ej., ~1.000× y ~3.000×) es fundamental. Facilita la reproducibilidad de los resultados y permite depurar o validar si un bin fue clasificado como CNV correctamente.</a:t>
            </a:r>
            <a:endParaRPr b="0" lang="en-US" sz="1100" spc="-1" strike="noStrike">
              <a:solidFill>
                <a:srgbClr val="000000"/>
              </a:solidFill>
              <a:latin typeface="Arial"/>
            </a:endParaRPr>
          </a:p>
        </p:txBody>
      </p:sp>
      <p:pic>
        <p:nvPicPr>
          <p:cNvPr id="198" name="Imagen 169" descr=""/>
          <p:cNvPicPr/>
          <p:nvPr/>
        </p:nvPicPr>
        <p:blipFill>
          <a:blip r:embed="rId9"/>
          <a:stretch/>
        </p:blipFill>
        <p:spPr>
          <a:xfrm>
            <a:off x="12811680" y="7772400"/>
            <a:ext cx="1817280" cy="4554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762</TotalTime>
  <Application>LibreOffice/24.2.7.2$Linux_X86_64 LibreOffice_project/420$Build-2</Application>
  <AppVersion>15.0000</AppVersion>
  <Words>1365</Words>
  <Paragraphs>126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2025-12-16T16:36:04Z</dcterms:created>
  <dc:creator/>
  <dc:description/>
  <dc:language>en-US</dc:language>
  <cp:lastModifiedBy/>
  <dcterms:modified xsi:type="dcterms:W3CDTF">2025-12-19T21:48:14Z</dcterms:modified>
  <cp:revision>27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15</vt:i4>
  </property>
  <property fmtid="{D5CDD505-2E9C-101B-9397-08002B2CF9AE}" pid="3" name="PresentationFormat">
    <vt:lpwstr>Personalizado</vt:lpwstr>
  </property>
  <property fmtid="{D5CDD505-2E9C-101B-9397-08002B2CF9AE}" pid="4" name="Slides">
    <vt:i4>19</vt:i4>
  </property>
</Properties>
</file>